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9" r:id="rId4"/>
    <p:sldId id="261" r:id="rId5"/>
    <p:sldId id="275" r:id="rId6"/>
    <p:sldId id="293" r:id="rId7"/>
    <p:sldId id="296" r:id="rId8"/>
    <p:sldId id="281" r:id="rId9"/>
    <p:sldId id="297" r:id="rId10"/>
    <p:sldId id="260" r:id="rId11"/>
    <p:sldId id="276" r:id="rId12"/>
    <p:sldId id="288" r:id="rId13"/>
    <p:sldId id="289" r:id="rId14"/>
    <p:sldId id="290" r:id="rId15"/>
    <p:sldId id="298" r:id="rId16"/>
    <p:sldId id="299" r:id="rId17"/>
    <p:sldId id="292" r:id="rId18"/>
    <p:sldId id="283" r:id="rId19"/>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7E18"/>
    <a:srgbClr val="FFFFFF"/>
    <a:srgbClr val="FDFBED"/>
    <a:srgbClr val="FFFFCC"/>
    <a:srgbClr val="FEF1B8"/>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382" autoAdjust="0"/>
    <p:restoredTop sz="94660"/>
  </p:normalViewPr>
  <p:slideViewPr>
    <p:cSldViewPr snapToGrid="0">
      <p:cViewPr varScale="1">
        <p:scale>
          <a:sx n="73" d="100"/>
          <a:sy n="73" d="100"/>
        </p:scale>
        <p:origin x="-67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una\Downloads\Evoluci&#243;n-hist&#243;rica-de-la-Poblaci&#243;n-de-Lanzarote-seg&#250;n-municipio-(1768-2015)-20160226102032560Evoluc-Hca-municip.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una\Downloads\export%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lineChart>
        <c:grouping val="standard"/>
        <c:ser>
          <c:idx val="0"/>
          <c:order val="0"/>
          <c:tx>
            <c:strRef>
              <c:f>'[Evolución-histórica-de-la-Población-de-Lanzarote-según-municipio-(1768-2015)-20160226102032560Evoluc-Hca-municip.xls]Hoja2'!$D$4:$D$11</c:f>
              <c:strCache>
                <c:ptCount val="8"/>
                <c:pt idx="0">
                  <c:v>8.929</c:v>
                </c:pt>
                <c:pt idx="1">
                  <c:v>13.104</c:v>
                </c:pt>
                <c:pt idx="2">
                  <c:v>21.135</c:v>
                </c:pt>
                <c:pt idx="3">
                  <c:v>28.864</c:v>
                </c:pt>
                <c:pt idx="4">
                  <c:v>38.931</c:v>
                </c:pt>
                <c:pt idx="5">
                  <c:v>43.711</c:v>
                </c:pt>
                <c:pt idx="6">
                  <c:v>58.156</c:v>
                </c:pt>
              </c:strCache>
            </c:strRef>
          </c:tx>
          <c:spPr>
            <a:ln w="28575" cap="rnd">
              <a:solidFill>
                <a:schemeClr val="accent1">
                  <a:lumMod val="50000"/>
                </a:schemeClr>
              </a:solidFill>
              <a:round/>
            </a:ln>
            <a:effectLst/>
          </c:spPr>
          <c:marker>
            <c:symbol val="none"/>
          </c:marker>
          <c:cat>
            <c:numRef>
              <c:f>'[Evolución-histórica-de-la-Población-de-Lanzarote-según-municipio-(1768-2015)-20160226102032560Evoluc-Hca-municip.xls]Hoja2'!$C$4:$C$11</c:f>
              <c:numCache>
                <c:formatCode>General</c:formatCode>
                <c:ptCount val="8"/>
                <c:pt idx="0">
                  <c:v>1950</c:v>
                </c:pt>
                <c:pt idx="1">
                  <c:v>1960</c:v>
                </c:pt>
                <c:pt idx="2">
                  <c:v>1970</c:v>
                </c:pt>
                <c:pt idx="3">
                  <c:v>1981</c:v>
                </c:pt>
                <c:pt idx="4">
                  <c:v>1990</c:v>
                </c:pt>
                <c:pt idx="5">
                  <c:v>2000</c:v>
                </c:pt>
                <c:pt idx="6">
                  <c:v>2010</c:v>
                </c:pt>
              </c:numCache>
            </c:numRef>
          </c:cat>
          <c:val>
            <c:numRef>
              <c:f>'[Evolución-histórica-de-la-Población-de-Lanzarote-según-municipio-(1768-2015)-20160226102032560Evoluc-Hca-municip.xls]Hoja2'!$D$4:$D$11</c:f>
              <c:numCache>
                <c:formatCode>#,##0</c:formatCode>
                <c:ptCount val="8"/>
                <c:pt idx="0">
                  <c:v>8929</c:v>
                </c:pt>
                <c:pt idx="1">
                  <c:v>13104</c:v>
                </c:pt>
                <c:pt idx="2">
                  <c:v>21135</c:v>
                </c:pt>
                <c:pt idx="3">
                  <c:v>28864</c:v>
                </c:pt>
                <c:pt idx="4">
                  <c:v>38931</c:v>
                </c:pt>
                <c:pt idx="5">
                  <c:v>43711</c:v>
                </c:pt>
                <c:pt idx="6">
                  <c:v>58156</c:v>
                </c:pt>
              </c:numCache>
            </c:numRef>
          </c:val>
        </c:ser>
        <c:marker val="1"/>
        <c:axId val="96082176"/>
        <c:axId val="96104448"/>
      </c:lineChart>
      <c:catAx>
        <c:axId val="960821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ES"/>
          </a:p>
        </c:txPr>
        <c:crossAx val="96104448"/>
        <c:crosses val="autoZero"/>
        <c:lblAlgn val="ctr"/>
        <c:lblOffset val="100"/>
      </c:catAx>
      <c:valAx>
        <c:axId val="9610444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ES"/>
          </a:p>
        </c:txPr>
        <c:crossAx val="96082176"/>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lineChart>
        <c:grouping val="standard"/>
        <c:ser>
          <c:idx val="0"/>
          <c:order val="0"/>
          <c:tx>
            <c:strRef>
              <c:f>'[export (2).xls]Exportación'!$B$28</c:f>
              <c:strCache>
                <c:ptCount val="1"/>
                <c:pt idx="0">
                  <c:v>total </c:v>
                </c:pt>
              </c:strCache>
            </c:strRef>
          </c:tx>
          <c:spPr>
            <a:ln w="28575" cap="rnd">
              <a:solidFill>
                <a:schemeClr val="accent1">
                  <a:lumMod val="50000"/>
                </a:schemeClr>
              </a:solidFill>
              <a:round/>
            </a:ln>
            <a:effectLst/>
          </c:spPr>
          <c:marker>
            <c:symbol val="none"/>
          </c:marker>
          <c:cat>
            <c:numRef>
              <c:f>'[export (2).xls]Exportación'!$C$27:$Q$27</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'[export (2).xls]Exportación'!$C$28:$Q$28</c:f>
              <c:numCache>
                <c:formatCode>General</c:formatCode>
                <c:ptCount val="15"/>
                <c:pt idx="0">
                  <c:v>43711</c:v>
                </c:pt>
                <c:pt idx="1">
                  <c:v>45549</c:v>
                </c:pt>
                <c:pt idx="2">
                  <c:v>48253</c:v>
                </c:pt>
                <c:pt idx="3">
                  <c:v>50785</c:v>
                </c:pt>
                <c:pt idx="4">
                  <c:v>51633</c:v>
                </c:pt>
                <c:pt idx="5">
                  <c:v>53920</c:v>
                </c:pt>
                <c:pt idx="6">
                  <c:v>55203</c:v>
                </c:pt>
                <c:pt idx="7">
                  <c:v>56834</c:v>
                </c:pt>
                <c:pt idx="8">
                  <c:v>59040</c:v>
                </c:pt>
                <c:pt idx="9">
                  <c:v>59127</c:v>
                </c:pt>
                <c:pt idx="10">
                  <c:v>58156</c:v>
                </c:pt>
                <c:pt idx="11">
                  <c:v>57357</c:v>
                </c:pt>
                <c:pt idx="12">
                  <c:v>56284</c:v>
                </c:pt>
                <c:pt idx="13">
                  <c:v>55673</c:v>
                </c:pt>
                <c:pt idx="14">
                  <c:v>56880</c:v>
                </c:pt>
              </c:numCache>
            </c:numRef>
          </c:val>
        </c:ser>
        <c:marker val="1"/>
        <c:axId val="96115328"/>
        <c:axId val="96121216"/>
      </c:lineChart>
      <c:catAx>
        <c:axId val="961153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s-ES"/>
          </a:p>
        </c:txPr>
        <c:crossAx val="96121216"/>
        <c:crosses val="autoZero"/>
        <c:auto val="1"/>
        <c:lblAlgn val="ctr"/>
        <c:lblOffset val="100"/>
        <c:tickMarkSkip val="2"/>
      </c:catAx>
      <c:valAx>
        <c:axId val="96121216"/>
        <c:scaling>
          <c:orientation val="minMax"/>
          <c:min val="30000"/>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ES"/>
          </a:p>
        </c:txPr>
        <c:crossAx val="96115328"/>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es-E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5EF43E91-8E46-4AA2-AF7A-0F70297DB537}" type="datetimeFigureOut">
              <a:rPr lang="es-ES"/>
              <a:pPr>
                <a:defRPr/>
              </a:pPr>
              <a:t>21/09/2016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9E71A17B-8A3B-42E2-BE45-463720DC6D29}"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1F81AA01-699D-4B22-A888-381FFBB68EF6}" type="datetimeFigureOut">
              <a:rPr lang="es-ES"/>
              <a:pPr>
                <a:defRPr/>
              </a:pPr>
              <a:t>21/09/2016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7E48DD77-9A0C-4F7E-936B-85A70F228254}"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D337BB59-2D10-417D-8C78-D5D3185551FB}" type="datetimeFigureOut">
              <a:rPr lang="es-ES"/>
              <a:pPr>
                <a:defRPr/>
              </a:pPr>
              <a:t>21/09/2016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553ABDF9-CBF1-4351-B964-A5850BCE8A2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E0758980-416C-481B-BB9D-E47F86FE5B12}" type="datetimeFigureOut">
              <a:rPr lang="es-ES"/>
              <a:pPr>
                <a:defRPr/>
              </a:pPr>
              <a:t>21/09/2016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00EA0784-1AA2-4F92-AD0F-3B621C24BC04}"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911865AA-D194-4BFD-B370-BF0557605F8A}" type="datetimeFigureOut">
              <a:rPr lang="es-ES"/>
              <a:pPr>
                <a:defRPr/>
              </a:pPr>
              <a:t>21/09/2016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2D4843B4-D51B-4377-8084-049FF9FCFFFD}"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C14EE6AF-5A21-42F8-A4B1-4F02D8B634A3}" type="datetimeFigureOut">
              <a:rPr lang="es-ES"/>
              <a:pPr>
                <a:defRPr/>
              </a:pPr>
              <a:t>21/09/2016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0721F398-BF7A-43B8-A924-B4AE966D5287}"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B79A4AA2-7FED-4CBC-A604-F4C1C501EBD6}" type="datetimeFigureOut">
              <a:rPr lang="es-ES"/>
              <a:pPr>
                <a:defRPr/>
              </a:pPr>
              <a:t>21/09/2016</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FFCA96F9-9F3A-499B-9C92-E58B7F18DFD0}"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41F7C1B3-E91E-4F8B-BBD3-0CEBB49BDDC5}" type="datetimeFigureOut">
              <a:rPr lang="es-ES"/>
              <a:pPr>
                <a:defRPr/>
              </a:pPr>
              <a:t>21/09/2016</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DBB110F3-F55A-4E69-9CB9-74EFBD5B05A7}"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35274756-6565-4CBD-9B25-438F907240CB}" type="datetimeFigureOut">
              <a:rPr lang="es-ES"/>
              <a:pPr>
                <a:defRPr/>
              </a:pPr>
              <a:t>21/09/2016</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2CB13664-8793-455C-83AC-CA0BCF262349}"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8A59362-924F-40F8-B7BC-F7CB926D8774}" type="datetimeFigureOut">
              <a:rPr lang="es-ES"/>
              <a:pPr>
                <a:defRPr/>
              </a:pPr>
              <a:t>21/09/2016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DF1F70C6-84C4-4762-AB40-C841C5F18369}"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F6019C0C-FCB7-4105-9932-B16B6F8B1BBD}" type="datetimeFigureOut">
              <a:rPr lang="es-ES"/>
              <a:pPr>
                <a:defRPr/>
              </a:pPr>
              <a:t>21/09/2016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55CA7CFA-0442-4A06-9397-80FBC5819654}"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1506" name="Marcador de títu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1507" name="Marcador de tex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F599900-A040-4707-9DB5-2ED4A736AEC5}" type="datetimeFigureOut">
              <a:rPr lang="es-ES"/>
              <a:pPr>
                <a:defRPr/>
              </a:pPr>
              <a:t>21/09/2016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0F8020-AD28-4D5F-8BDD-A833264B495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articipacionciudadana@arrecife.es"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Documento_de_Microsoft_Office_Word1.docx"/></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25600" y="403225"/>
            <a:ext cx="9144000" cy="2071688"/>
          </a:xfrm>
        </p:spPr>
        <p:txBody>
          <a:bodyPr rtlCol="0">
            <a:noAutofit/>
          </a:bodyPr>
          <a:lstStyle/>
          <a:p>
            <a:pPr eaLnBrk="1" fontAlgn="auto" hangingPunct="1">
              <a:spcAft>
                <a:spcPts val="0"/>
              </a:spcAft>
              <a:defRPr/>
            </a:pPr>
            <a:r>
              <a:rPr lang="es-ES" sz="4000" b="1" cap="small" dirty="0" smtClean="0"/>
              <a:t>Diagnóstico Social y Comunitario de los barrios de Arrecife en relación con la Participación Ciudadana</a:t>
            </a:r>
            <a:endParaRPr lang="es-ES" sz="4000" b="1" cap="small" dirty="0"/>
          </a:p>
        </p:txBody>
      </p:sp>
      <p:sp>
        <p:nvSpPr>
          <p:cNvPr id="13314" name="Rectángulo 3"/>
          <p:cNvSpPr>
            <a:spLocks noChangeArrowheads="1"/>
          </p:cNvSpPr>
          <p:nvPr/>
        </p:nvSpPr>
        <p:spPr bwMode="auto">
          <a:xfrm>
            <a:off x="6715125" y="6186488"/>
            <a:ext cx="4902200" cy="260350"/>
          </a:xfrm>
          <a:prstGeom prst="rect">
            <a:avLst/>
          </a:prstGeom>
          <a:noFill/>
          <a:ln w="9525">
            <a:noFill/>
            <a:miter lim="800000"/>
            <a:headEnd/>
            <a:tailEnd/>
          </a:ln>
        </p:spPr>
        <p:txBody>
          <a:bodyPr>
            <a:spAutoFit/>
          </a:bodyPr>
          <a:lstStyle/>
          <a:p>
            <a:pPr algn="r"/>
            <a:r>
              <a:rPr lang="es-ES" sz="1100">
                <a:latin typeface="Calibri" pitchFamily="34" charset="0"/>
              </a:rPr>
              <a:t>Concejalía de Participación Ciudadana. Ayuntamiento de Arrecife</a:t>
            </a:r>
          </a:p>
        </p:txBody>
      </p:sp>
      <p:sp>
        <p:nvSpPr>
          <p:cNvPr id="5" name="Rectángulo 4"/>
          <p:cNvSpPr/>
          <p:nvPr/>
        </p:nvSpPr>
        <p:spPr>
          <a:xfrm>
            <a:off x="9282113" y="6415088"/>
            <a:ext cx="2335212" cy="254000"/>
          </a:xfrm>
          <a:prstGeom prst="rect">
            <a:avLst/>
          </a:prstGeom>
        </p:spPr>
        <p:txBody>
          <a:bodyPr wrap="none">
            <a:spAutoFit/>
          </a:bodyPr>
          <a:lstStyle/>
          <a:p>
            <a:pPr algn="r" fontAlgn="auto">
              <a:spcBef>
                <a:spcPts val="0"/>
              </a:spcBef>
              <a:spcAft>
                <a:spcPts val="0"/>
              </a:spcAft>
              <a:defRPr/>
            </a:pPr>
            <a:r>
              <a:rPr lang="es-ES" sz="1050" dirty="0">
                <a:latin typeface="Arial" panose="020B0604020202020204" pitchFamily="34" charset="0"/>
                <a:ea typeface="Times New Roman" panose="02020603050405020304" pitchFamily="18" charset="0"/>
                <a:cs typeface="+mn-cs"/>
              </a:rPr>
              <a:t>participacionciudadana@arrecife.es</a:t>
            </a:r>
            <a:endParaRPr lang="es-ES" sz="1050" dirty="0">
              <a:latin typeface="+mn-lt"/>
              <a:cs typeface="+mn-cs"/>
            </a:endParaRPr>
          </a:p>
        </p:txBody>
      </p:sp>
      <p:pic>
        <p:nvPicPr>
          <p:cNvPr id="13316" name="Imagen 7"/>
          <p:cNvPicPr>
            <a:picLocks noChangeAspect="1" noChangeArrowheads="1"/>
          </p:cNvPicPr>
          <p:nvPr/>
        </p:nvPicPr>
        <p:blipFill>
          <a:blip r:embed="rId2"/>
          <a:srcRect/>
          <a:stretch>
            <a:fillRect/>
          </a:stretch>
        </p:blipFill>
        <p:spPr bwMode="auto">
          <a:xfrm>
            <a:off x="277813" y="6186488"/>
            <a:ext cx="368300" cy="463550"/>
          </a:xfrm>
          <a:prstGeom prst="rect">
            <a:avLst/>
          </a:prstGeom>
          <a:noFill/>
          <a:ln w="9525">
            <a:noFill/>
            <a:miter lim="800000"/>
            <a:headEnd/>
            <a:tailEnd/>
          </a:ln>
        </p:spPr>
      </p:pic>
      <p:pic>
        <p:nvPicPr>
          <p:cNvPr id="13317" name="Imagen 8" descr="C:\Users\Luna\Desktop\Tágora\Ayunt Arrecife\logo arreife.png"/>
          <p:cNvPicPr>
            <a:picLocks noChangeAspect="1" noChangeArrowheads="1"/>
          </p:cNvPicPr>
          <p:nvPr/>
        </p:nvPicPr>
        <p:blipFill>
          <a:blip r:embed="rId3"/>
          <a:srcRect/>
          <a:stretch>
            <a:fillRect/>
          </a:stretch>
        </p:blipFill>
        <p:spPr bwMode="auto">
          <a:xfrm>
            <a:off x="11617325" y="6149975"/>
            <a:ext cx="366713" cy="500063"/>
          </a:xfrm>
          <a:prstGeom prst="rect">
            <a:avLst/>
          </a:prstGeom>
          <a:noFill/>
          <a:ln w="9525">
            <a:noFill/>
            <a:miter lim="800000"/>
            <a:headEnd/>
            <a:tailEnd/>
          </a:ln>
        </p:spPr>
      </p:pic>
      <p:sp>
        <p:nvSpPr>
          <p:cNvPr id="13318" name="Rectángulo 9"/>
          <p:cNvSpPr>
            <a:spLocks noChangeArrowheads="1"/>
          </p:cNvSpPr>
          <p:nvPr/>
        </p:nvSpPr>
        <p:spPr bwMode="auto">
          <a:xfrm>
            <a:off x="777875" y="6145213"/>
            <a:ext cx="3838575" cy="261937"/>
          </a:xfrm>
          <a:prstGeom prst="rect">
            <a:avLst/>
          </a:prstGeom>
          <a:noFill/>
          <a:ln w="9525">
            <a:noFill/>
            <a:miter lim="800000"/>
            <a:headEnd/>
            <a:tailEnd/>
          </a:ln>
        </p:spPr>
        <p:txBody>
          <a:bodyPr>
            <a:spAutoFit/>
          </a:bodyPr>
          <a:lstStyle/>
          <a:p>
            <a:r>
              <a:rPr lang="es-ES" sz="1100" dirty="0" err="1" smtClean="0">
                <a:latin typeface="Calibri" pitchFamily="34" charset="0"/>
              </a:rPr>
              <a:t>Tágora</a:t>
            </a:r>
            <a:r>
              <a:rPr lang="es-ES" sz="1100" dirty="0" smtClean="0">
                <a:latin typeface="Calibri" pitchFamily="34" charset="0"/>
              </a:rPr>
              <a:t>. Estudios </a:t>
            </a:r>
            <a:r>
              <a:rPr lang="es-ES" sz="1100" dirty="0">
                <a:latin typeface="Calibri" pitchFamily="34" charset="0"/>
              </a:rPr>
              <a:t>e </a:t>
            </a:r>
            <a:r>
              <a:rPr lang="es-ES" sz="1100" dirty="0" err="1" smtClean="0">
                <a:latin typeface="Calibri" pitchFamily="34" charset="0"/>
              </a:rPr>
              <a:t>Intervenión</a:t>
            </a:r>
            <a:r>
              <a:rPr lang="es-ES" sz="1100" dirty="0" smtClean="0">
                <a:latin typeface="Calibri" pitchFamily="34" charset="0"/>
              </a:rPr>
              <a:t> </a:t>
            </a:r>
            <a:r>
              <a:rPr lang="es-ES" sz="1100" dirty="0">
                <a:latin typeface="Calibri" pitchFamily="34" charset="0"/>
              </a:rPr>
              <a:t>Social</a:t>
            </a:r>
          </a:p>
        </p:txBody>
      </p:sp>
      <p:sp>
        <p:nvSpPr>
          <p:cNvPr id="11" name="Rectángulo 10"/>
          <p:cNvSpPr/>
          <p:nvPr/>
        </p:nvSpPr>
        <p:spPr>
          <a:xfrm>
            <a:off x="777875" y="6407150"/>
            <a:ext cx="1141413" cy="261938"/>
          </a:xfrm>
          <a:prstGeom prst="rect">
            <a:avLst/>
          </a:prstGeom>
        </p:spPr>
        <p:txBody>
          <a:bodyPr wrap="none">
            <a:spAutoFit/>
          </a:bodyPr>
          <a:lstStyle/>
          <a:p>
            <a:pPr fontAlgn="auto">
              <a:spcBef>
                <a:spcPts val="0"/>
              </a:spcBef>
              <a:spcAft>
                <a:spcPts val="0"/>
              </a:spcAft>
              <a:defRPr/>
            </a:pPr>
            <a:r>
              <a:rPr lang="es-ES" sz="1050" dirty="0">
                <a:latin typeface="Arial" panose="020B0604020202020204" pitchFamily="34" charset="0"/>
                <a:ea typeface="Times New Roman" panose="02020603050405020304" pitchFamily="18" charset="0"/>
                <a:cs typeface="+mn-cs"/>
              </a:rPr>
              <a:t>info@tagora.es</a:t>
            </a:r>
            <a:endParaRPr lang="es-ES" sz="1200" dirty="0">
              <a:latin typeface="+mn-lt"/>
              <a:cs typeface="+mn-cs"/>
            </a:endParaRPr>
          </a:p>
        </p:txBody>
      </p:sp>
      <p:sp>
        <p:nvSpPr>
          <p:cNvPr id="12" name="Rectángulo 11"/>
          <p:cNvSpPr/>
          <p:nvPr/>
        </p:nvSpPr>
        <p:spPr>
          <a:xfrm>
            <a:off x="4943475" y="2403475"/>
            <a:ext cx="2508250" cy="369888"/>
          </a:xfrm>
          <a:prstGeom prst="rect">
            <a:avLst/>
          </a:prstGeom>
        </p:spPr>
        <p:txBody>
          <a:bodyPr wrap="none">
            <a:spAutoFit/>
          </a:bodyPr>
          <a:lstStyle/>
          <a:p>
            <a:pPr fontAlgn="auto">
              <a:spcBef>
                <a:spcPts val="0"/>
              </a:spcBef>
              <a:spcAft>
                <a:spcPts val="0"/>
              </a:spcAft>
              <a:defRPr/>
            </a:pPr>
            <a:r>
              <a:rPr lang="es-ES" cap="small" dirty="0">
                <a:latin typeface="+mn-lt"/>
                <a:cs typeface="+mn-cs"/>
              </a:rPr>
              <a:t>Devolución de Resultados</a:t>
            </a:r>
            <a:endParaRPr lang="es-ES" dirty="0">
              <a:latin typeface="+mn-lt"/>
              <a:cs typeface="+mn-cs"/>
            </a:endParaRPr>
          </a:p>
        </p:txBody>
      </p:sp>
      <p:pic>
        <p:nvPicPr>
          <p:cNvPr id="13321" name="Imagen 2"/>
          <p:cNvPicPr>
            <a:picLocks noChangeAspect="1"/>
          </p:cNvPicPr>
          <p:nvPr/>
        </p:nvPicPr>
        <p:blipFill>
          <a:blip r:embed="rId4"/>
          <a:srcRect/>
          <a:stretch>
            <a:fillRect/>
          </a:stretch>
        </p:blipFill>
        <p:spPr bwMode="auto">
          <a:xfrm>
            <a:off x="2938463" y="2570163"/>
            <a:ext cx="6518275" cy="3810000"/>
          </a:xfrm>
          <a:prstGeom prst="rect">
            <a:avLst/>
          </a:prstGeom>
          <a:noFill/>
          <a:ln w="9525">
            <a:noFill/>
            <a:miter lim="800000"/>
            <a:headEnd/>
            <a:tailEnd/>
          </a:ln>
        </p:spPr>
      </p:pic>
      <p:cxnSp>
        <p:nvCxnSpPr>
          <p:cNvPr id="7" name="Conector recto 6"/>
          <p:cNvCxnSpPr/>
          <p:nvPr/>
        </p:nvCxnSpPr>
        <p:spPr>
          <a:xfrm>
            <a:off x="777875" y="2605088"/>
            <a:ext cx="4165600" cy="0"/>
          </a:xfrm>
          <a:prstGeom prst="line">
            <a:avLst/>
          </a:prstGeom>
          <a:ln w="38100">
            <a:solidFill>
              <a:srgbClr val="CA7E18"/>
            </a:solidFill>
          </a:ln>
        </p:spPr>
        <p:style>
          <a:lnRef idx="1">
            <a:schemeClr val="accent2"/>
          </a:lnRef>
          <a:fillRef idx="0">
            <a:schemeClr val="accent2"/>
          </a:fillRef>
          <a:effectRef idx="0">
            <a:schemeClr val="accent2"/>
          </a:effectRef>
          <a:fontRef idx="minor">
            <a:schemeClr val="tx1"/>
          </a:fontRef>
        </p:style>
      </p:cxnSp>
      <p:cxnSp>
        <p:nvCxnSpPr>
          <p:cNvPr id="13" name="Conector recto 12"/>
          <p:cNvCxnSpPr/>
          <p:nvPr/>
        </p:nvCxnSpPr>
        <p:spPr>
          <a:xfrm>
            <a:off x="7391400" y="2605088"/>
            <a:ext cx="4164013" cy="0"/>
          </a:xfrm>
          <a:prstGeom prst="line">
            <a:avLst/>
          </a:prstGeom>
          <a:ln w="38100">
            <a:solidFill>
              <a:srgbClr val="CA7E18"/>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551544" y="391886"/>
            <a:ext cx="11245503" cy="6283663"/>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Rectángulo 11"/>
          <p:cNvSpPr/>
          <p:nvPr/>
        </p:nvSpPr>
        <p:spPr>
          <a:xfrm>
            <a:off x="23813" y="508000"/>
            <a:ext cx="3770312" cy="411163"/>
          </a:xfrm>
          <a:prstGeom prst="rect">
            <a:avLst/>
          </a:prstGeom>
        </p:spPr>
        <p:txBody>
          <a:bodyPr wrap="none">
            <a:spAutoFit/>
          </a:bodyPr>
          <a:lstStyle/>
          <a:p>
            <a:pPr lvl="1" fontAlgn="auto">
              <a:lnSpc>
                <a:spcPct val="115000"/>
              </a:lnSpc>
              <a:spcBef>
                <a:spcPts val="0"/>
              </a:spcBef>
              <a:spcAft>
                <a:spcPts val="1000"/>
              </a:spcAft>
              <a:defRPr/>
            </a:pPr>
            <a:r>
              <a:rPr lang="es-ES" b="1" cap="small" dirty="0">
                <a:latin typeface="Arial Black" panose="020B0A04020102020204" pitchFamily="34" charset="0"/>
                <a:ea typeface="Times New Roman" panose="02020603050405020304" pitchFamily="18" charset="0"/>
                <a:cs typeface="Calibri" panose="020F0502020204030204" pitchFamily="34" charset="0"/>
              </a:rPr>
              <a:t>Algunas consideraciones</a:t>
            </a:r>
            <a:endParaRPr lang="es-ES" cap="small"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Rectángulo 12"/>
          <p:cNvSpPr/>
          <p:nvPr/>
        </p:nvSpPr>
        <p:spPr>
          <a:xfrm>
            <a:off x="946150" y="1035050"/>
            <a:ext cx="6551613" cy="4154488"/>
          </a:xfrm>
          <a:prstGeom prst="rect">
            <a:avLst/>
          </a:prstGeom>
        </p:spPr>
        <p:txBody>
          <a:bodyPr>
            <a:spAutoFit/>
          </a:bodyPr>
          <a:lstStyle/>
          <a:p>
            <a:pPr marL="285750" indent="-285750" algn="just" fontAlgn="auto">
              <a:lnSpc>
                <a:spcPct val="150000"/>
              </a:lnSpc>
              <a:spcBef>
                <a:spcPts val="0"/>
              </a:spcBef>
              <a:spcAft>
                <a:spcPts val="0"/>
              </a:spcAft>
              <a:buFont typeface="Wingdings" panose="05000000000000000000" pitchFamily="2" charset="2"/>
              <a:buChar char="ü"/>
              <a:defRPr/>
            </a:pPr>
            <a:r>
              <a:rPr lang="es-ES" sz="1600" dirty="0">
                <a:latin typeface="Arial" panose="020B0604020202020204" pitchFamily="34" charset="0"/>
                <a:ea typeface="Calibri" panose="020F0502020204030204" pitchFamily="34" charset="0"/>
                <a:cs typeface="+mn-cs"/>
              </a:rPr>
              <a:t>No existe ningún otro diagnóstico que persiga el mismo objeto de estudio para el municipio de Arrecife que preceda a este. </a:t>
            </a:r>
            <a:r>
              <a:rPr lang="es-ES" sz="1400" dirty="0">
                <a:latin typeface="Arial" panose="020B0604020202020204" pitchFamily="34" charset="0"/>
                <a:ea typeface="Calibri" panose="020F0502020204030204" pitchFamily="34" charset="0"/>
                <a:cs typeface="+mn-cs"/>
              </a:rPr>
              <a:t>(Al menos que le conste al equipo que ha abarcado el desarrollo del presente).</a:t>
            </a:r>
          </a:p>
          <a:p>
            <a:pPr algn="just" fontAlgn="auto">
              <a:lnSpc>
                <a:spcPct val="150000"/>
              </a:lnSpc>
              <a:spcBef>
                <a:spcPts val="0"/>
              </a:spcBef>
              <a:spcAft>
                <a:spcPts val="0"/>
              </a:spcAft>
              <a:defRPr/>
            </a:pPr>
            <a:endParaRPr lang="es-ES" sz="1400" dirty="0">
              <a:latin typeface="Arial" panose="020B0604020202020204" pitchFamily="34" charset="0"/>
              <a:ea typeface="Calibri" panose="020F0502020204030204" pitchFamily="34" charset="0"/>
              <a:cs typeface="+mn-cs"/>
            </a:endParaRPr>
          </a:p>
          <a:p>
            <a:pPr marL="285750" indent="-285750" algn="just" fontAlgn="auto">
              <a:lnSpc>
                <a:spcPct val="150000"/>
              </a:lnSpc>
              <a:spcBef>
                <a:spcPts val="0"/>
              </a:spcBef>
              <a:spcAft>
                <a:spcPts val="0"/>
              </a:spcAft>
              <a:buFont typeface="Wingdings" panose="05000000000000000000" pitchFamily="2" charset="2"/>
              <a:buChar char="ü"/>
              <a:defRPr/>
            </a:pPr>
            <a:r>
              <a:rPr lang="es-ES" sz="1600" dirty="0">
                <a:latin typeface="Arial" panose="020B0604020202020204" pitchFamily="34" charset="0"/>
                <a:ea typeface="Calibri" panose="020F0502020204030204" pitchFamily="34" charset="0"/>
                <a:cs typeface="+mn-cs"/>
              </a:rPr>
              <a:t>Lo que se ha pretendido, es integrar en un único documento las diferentes miradas/reflexiones/aprendizaje-vivencial de las/os protagonistas de la “participación ciudadana” en el municipio. </a:t>
            </a:r>
            <a:r>
              <a:rPr lang="es-ES" sz="1200" dirty="0">
                <a:latin typeface="Arial" panose="020B0604020202020204" pitchFamily="34" charset="0"/>
                <a:ea typeface="Calibri" panose="020F0502020204030204" pitchFamily="34" charset="0"/>
                <a:cs typeface="+mn-cs"/>
              </a:rPr>
              <a:t>Por supuesto, seguro que habrá miradas  a las que no se haya podido acceder y que habrá que continuar integrando. </a:t>
            </a:r>
          </a:p>
          <a:p>
            <a:pPr algn="just" fontAlgn="auto">
              <a:lnSpc>
                <a:spcPct val="150000"/>
              </a:lnSpc>
              <a:spcBef>
                <a:spcPts val="0"/>
              </a:spcBef>
              <a:spcAft>
                <a:spcPts val="0"/>
              </a:spcAft>
              <a:defRPr/>
            </a:pPr>
            <a:endParaRPr lang="es-ES" sz="1200" dirty="0">
              <a:latin typeface="Arial" panose="020B0604020202020204" pitchFamily="34" charset="0"/>
              <a:ea typeface="Times New Roman" panose="02020603050405020304" pitchFamily="18" charset="0"/>
              <a:cs typeface="+mn-cs"/>
            </a:endParaRPr>
          </a:p>
          <a:p>
            <a:pPr marL="285750" indent="-285750" algn="just" fontAlgn="auto">
              <a:lnSpc>
                <a:spcPct val="150000"/>
              </a:lnSpc>
              <a:spcBef>
                <a:spcPts val="0"/>
              </a:spcBef>
              <a:spcAft>
                <a:spcPts val="0"/>
              </a:spcAft>
              <a:buFont typeface="Wingdings" panose="05000000000000000000" pitchFamily="2" charset="2"/>
              <a:buChar char="ü"/>
              <a:defRPr/>
            </a:pPr>
            <a:r>
              <a:rPr lang="es-ES" sz="1600" dirty="0">
                <a:solidFill>
                  <a:prstClr val="black"/>
                </a:solidFill>
                <a:latin typeface="Arial" panose="020B0604020202020204" pitchFamily="34" charset="0"/>
                <a:ea typeface="Calibri" panose="020F0502020204030204" pitchFamily="34" charset="0"/>
                <a:cs typeface="+mn-cs"/>
              </a:rPr>
              <a:t>Óptica desde la que se realiza.</a:t>
            </a:r>
          </a:p>
          <a:p>
            <a:pPr algn="ctr" fontAlgn="auto">
              <a:lnSpc>
                <a:spcPct val="150000"/>
              </a:lnSpc>
              <a:spcBef>
                <a:spcPts val="0"/>
              </a:spcBef>
              <a:spcAft>
                <a:spcPts val="0"/>
              </a:spcAft>
              <a:defRPr/>
            </a:pPr>
            <a:endParaRPr lang="es-ES" sz="1600" dirty="0">
              <a:solidFill>
                <a:prstClr val="black"/>
              </a:solidFill>
              <a:latin typeface="Arial" panose="020B0604020202020204" pitchFamily="34" charset="0"/>
              <a:ea typeface="Times New Roman" panose="02020603050405020304" pitchFamily="18" charset="0"/>
              <a:cs typeface="+mn-cs"/>
            </a:endParaRPr>
          </a:p>
        </p:txBody>
      </p:sp>
      <p:pic>
        <p:nvPicPr>
          <p:cNvPr id="23558" name="Imagen 1"/>
          <p:cNvPicPr>
            <a:picLocks noChangeAspect="1"/>
          </p:cNvPicPr>
          <p:nvPr/>
        </p:nvPicPr>
        <p:blipFill>
          <a:blip r:embed="rId2"/>
          <a:srcRect l="16907" t="31696" r="61317" b="20288"/>
          <a:stretch>
            <a:fillRect/>
          </a:stretch>
        </p:blipFill>
        <p:spPr bwMode="auto">
          <a:xfrm>
            <a:off x="7893050" y="919163"/>
            <a:ext cx="4105275" cy="5278437"/>
          </a:xfrm>
          <a:prstGeom prst="rect">
            <a:avLst/>
          </a:prstGeom>
          <a:noFill/>
          <a:ln w="9525">
            <a:noFill/>
            <a:miter lim="800000"/>
            <a:headEnd/>
            <a:tailEnd/>
          </a:ln>
        </p:spPr>
      </p:pic>
      <p:sp>
        <p:nvSpPr>
          <p:cNvPr id="17" name="CuadroTexto 16"/>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18" name="CuadroTexto 17"/>
          <p:cNvSpPr txBox="1"/>
          <p:nvPr/>
        </p:nvSpPr>
        <p:spPr>
          <a:xfrm>
            <a:off x="132163" y="2921358"/>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Cómo</a:t>
            </a:r>
          </a:p>
        </p:txBody>
      </p:sp>
      <p:sp>
        <p:nvSpPr>
          <p:cNvPr id="19" name="CuadroTexto 18"/>
          <p:cNvSpPr txBox="1"/>
          <p:nvPr/>
        </p:nvSpPr>
        <p:spPr>
          <a:xfrm>
            <a:off x="132163" y="3898006"/>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Resultados</a:t>
            </a:r>
          </a:p>
        </p:txBody>
      </p:sp>
      <p:sp>
        <p:nvSpPr>
          <p:cNvPr id="20" name="CuadroTexto 19"/>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22" name="CuadroTexto 21"/>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23" name="Rectángulo 22"/>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sp>
        <p:nvSpPr>
          <p:cNvPr id="14" name="CuadroTexto 13"/>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Reflexión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13" name="CuadroTexto 12"/>
          <p:cNvSpPr txBox="1"/>
          <p:nvPr/>
        </p:nvSpPr>
        <p:spPr>
          <a:xfrm>
            <a:off x="132163" y="2921358"/>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Cómo</a:t>
            </a:r>
          </a:p>
        </p:txBody>
      </p:sp>
      <p:sp>
        <p:nvSpPr>
          <p:cNvPr id="14" name="CuadroTexto 13"/>
          <p:cNvSpPr txBox="1"/>
          <p:nvPr/>
        </p:nvSpPr>
        <p:spPr>
          <a:xfrm>
            <a:off x="132163" y="3898006"/>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Resultados</a:t>
            </a:r>
          </a:p>
        </p:txBody>
      </p:sp>
      <p:sp>
        <p:nvSpPr>
          <p:cNvPr id="15" name="CuadroTexto 14"/>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17" name="CuadroTexto 16"/>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18" name="Rectángulo 17"/>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sp>
        <p:nvSpPr>
          <p:cNvPr id="27" name="Rectángulo redondeado 26"/>
          <p:cNvSpPr/>
          <p:nvPr/>
        </p:nvSpPr>
        <p:spPr>
          <a:xfrm>
            <a:off x="3198084" y="770643"/>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8" name="Rectángulo redondeado 27"/>
          <p:cNvSpPr/>
          <p:nvPr/>
        </p:nvSpPr>
        <p:spPr>
          <a:xfrm>
            <a:off x="5278786" y="770643"/>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9" name="Rectángulo redondeado 28"/>
          <p:cNvSpPr/>
          <p:nvPr/>
        </p:nvSpPr>
        <p:spPr>
          <a:xfrm>
            <a:off x="7359488" y="770642"/>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0" name="Rectángulo redondeado 29"/>
          <p:cNvSpPr/>
          <p:nvPr/>
        </p:nvSpPr>
        <p:spPr>
          <a:xfrm>
            <a:off x="9440190" y="770641"/>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Rectángulo redondeado 4"/>
          <p:cNvSpPr/>
          <p:nvPr/>
        </p:nvSpPr>
        <p:spPr>
          <a:xfrm>
            <a:off x="1117382" y="770644"/>
            <a:ext cx="2006600" cy="646331"/>
          </a:xfrm>
          <a:prstGeom prst="roundRect">
            <a:avLst/>
          </a:prstGeom>
          <a:solidFill>
            <a:srgbClr val="CA7E18"/>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t>La participación ciudadana</a:t>
            </a:r>
          </a:p>
        </p:txBody>
      </p:sp>
      <p:sp>
        <p:nvSpPr>
          <p:cNvPr id="31" name="CuadroTexto 30"/>
          <p:cNvSpPr txBox="1"/>
          <p:nvPr/>
        </p:nvSpPr>
        <p:spPr>
          <a:xfrm>
            <a:off x="3168166" y="92418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La situación </a:t>
            </a:r>
          </a:p>
        </p:txBody>
      </p:sp>
      <p:sp>
        <p:nvSpPr>
          <p:cNvPr id="32" name="CuadroTexto 31"/>
          <p:cNvSpPr txBox="1"/>
          <p:nvPr/>
        </p:nvSpPr>
        <p:spPr>
          <a:xfrm>
            <a:off x="5231432"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Las causas </a:t>
            </a:r>
          </a:p>
        </p:txBody>
      </p:sp>
      <p:sp>
        <p:nvSpPr>
          <p:cNvPr id="33" name="CuadroTexto 32"/>
          <p:cNvSpPr txBox="1"/>
          <p:nvPr/>
        </p:nvSpPr>
        <p:spPr>
          <a:xfrm>
            <a:off x="7373755"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Los protagonistas</a:t>
            </a:r>
          </a:p>
        </p:txBody>
      </p:sp>
      <p:sp>
        <p:nvSpPr>
          <p:cNvPr id="34" name="CuadroTexto 33"/>
          <p:cNvSpPr txBox="1"/>
          <p:nvPr/>
        </p:nvSpPr>
        <p:spPr>
          <a:xfrm>
            <a:off x="9425923" y="789058"/>
            <a:ext cx="2006600" cy="646331"/>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Los instrumentos/ recursos</a:t>
            </a:r>
          </a:p>
        </p:txBody>
      </p:sp>
      <p:sp>
        <p:nvSpPr>
          <p:cNvPr id="35" name="Rectángulo 34"/>
          <p:cNvSpPr/>
          <p:nvPr/>
        </p:nvSpPr>
        <p:spPr>
          <a:xfrm>
            <a:off x="2120682" y="2341139"/>
            <a:ext cx="7808115" cy="3022197"/>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algn="just" fontAlgn="auto">
              <a:lnSpc>
                <a:spcPct val="150000"/>
              </a:lnSpc>
              <a:spcBef>
                <a:spcPts val="0"/>
              </a:spcBef>
              <a:spcAft>
                <a:spcPts val="0"/>
              </a:spcAft>
              <a:defRPr/>
            </a:pPr>
            <a:endParaRPr lang="es-ES" sz="14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457200" algn="ctr" fontAlgn="auto">
              <a:lnSpc>
                <a:spcPct val="150000"/>
              </a:lnSpc>
              <a:spcBef>
                <a:spcPts val="0"/>
              </a:spcBef>
              <a:spcAft>
                <a:spcPts val="0"/>
              </a:spcAft>
              <a:defRPr/>
            </a:pPr>
            <a:r>
              <a:rPr lang="es-ES" sz="1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Coexistencia de posiciones que cuestionan la validez misma</a:t>
            </a:r>
          </a:p>
          <a:p>
            <a:pPr marL="457200" algn="ctr" fontAlgn="auto">
              <a:lnSpc>
                <a:spcPct val="150000"/>
              </a:lnSpc>
              <a:spcBef>
                <a:spcPts val="0"/>
              </a:spcBef>
              <a:spcAft>
                <a:spcPts val="0"/>
              </a:spcAft>
              <a:defRPr/>
            </a:pPr>
            <a:r>
              <a:rPr lang="es-ES" sz="1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de la Participación Ciudadana como necesidad o demanda social y la relegan a cuestiones menores o de interés únicamente para determinados activistas, </a:t>
            </a:r>
          </a:p>
          <a:p>
            <a:pPr marL="457200" algn="ctr" fontAlgn="auto">
              <a:lnSpc>
                <a:spcPct val="150000"/>
              </a:lnSpc>
              <a:spcBef>
                <a:spcPts val="0"/>
              </a:spcBef>
              <a:spcAft>
                <a:spcPts val="0"/>
              </a:spcAft>
              <a:defRPr/>
            </a:pPr>
            <a:r>
              <a:rPr lang="es-ES" sz="1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con posiciones que la ven como una necesidad fundamental cuando no una evolución irrenunciable del sistema democrático. </a:t>
            </a:r>
          </a:p>
          <a:p>
            <a:pPr marL="457200" algn="ctr" fontAlgn="auto">
              <a:lnSpc>
                <a:spcPct val="150000"/>
              </a:lnSpc>
              <a:spcBef>
                <a:spcPts val="0"/>
              </a:spcBef>
              <a:spcAft>
                <a:spcPts val="0"/>
              </a:spcAft>
              <a:defRPr/>
            </a:pPr>
            <a:r>
              <a:rPr lang="es-ES" sz="1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En medio de estos polos, aparecen también visiones más clásicas donde la participación se juzga como un “sistema” de relación entre vecinos y administración en proyectos y fiestas locales.</a:t>
            </a:r>
          </a:p>
          <a:p>
            <a:pPr marL="457200" algn="ctr" fontAlgn="auto">
              <a:lnSpc>
                <a:spcPct val="150000"/>
              </a:lnSpc>
              <a:spcBef>
                <a:spcPts val="0"/>
              </a:spcBef>
              <a:spcAft>
                <a:spcPts val="0"/>
              </a:spcAft>
              <a:defRPr/>
            </a:pPr>
            <a:endParaRPr lang="es-ES" sz="1200" dirty="0">
              <a:solidFill>
                <a:schemeClr val="tx1"/>
              </a:solidFill>
              <a:ea typeface="Times New Roman" panose="02020603050405020304" pitchFamily="18" charset="0"/>
              <a:cs typeface="Times New Roman" panose="02020603050405020304" pitchFamily="18" charset="0"/>
            </a:endParaRPr>
          </a:p>
        </p:txBody>
      </p:sp>
      <p:sp>
        <p:nvSpPr>
          <p:cNvPr id="19" name="CuadroTexto 18"/>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Reflexión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13" name="CuadroTexto 12"/>
          <p:cNvSpPr txBox="1"/>
          <p:nvPr/>
        </p:nvSpPr>
        <p:spPr>
          <a:xfrm>
            <a:off x="132163" y="2921358"/>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Cómo</a:t>
            </a:r>
          </a:p>
        </p:txBody>
      </p:sp>
      <p:sp>
        <p:nvSpPr>
          <p:cNvPr id="14" name="CuadroTexto 13"/>
          <p:cNvSpPr txBox="1"/>
          <p:nvPr/>
        </p:nvSpPr>
        <p:spPr>
          <a:xfrm>
            <a:off x="132163" y="3898006"/>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Resultados</a:t>
            </a:r>
          </a:p>
        </p:txBody>
      </p:sp>
      <p:sp>
        <p:nvSpPr>
          <p:cNvPr id="15" name="CuadroTexto 14"/>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17" name="CuadroTexto 16"/>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18" name="Rectángulo 17"/>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sp>
        <p:nvSpPr>
          <p:cNvPr id="27" name="Rectángulo redondeado 26"/>
          <p:cNvSpPr/>
          <p:nvPr/>
        </p:nvSpPr>
        <p:spPr>
          <a:xfrm>
            <a:off x="3198084" y="770643"/>
            <a:ext cx="2006600" cy="646331"/>
          </a:xfrm>
          <a:prstGeom prst="roundRect">
            <a:avLst/>
          </a:prstGeom>
          <a:solidFill>
            <a:srgbClr val="CA7E18"/>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8" name="Rectángulo redondeado 27"/>
          <p:cNvSpPr/>
          <p:nvPr/>
        </p:nvSpPr>
        <p:spPr>
          <a:xfrm>
            <a:off x="5278786" y="770643"/>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9" name="Rectángulo redondeado 28"/>
          <p:cNvSpPr/>
          <p:nvPr/>
        </p:nvSpPr>
        <p:spPr>
          <a:xfrm>
            <a:off x="7359488" y="770642"/>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0" name="Rectángulo redondeado 29"/>
          <p:cNvSpPr/>
          <p:nvPr/>
        </p:nvSpPr>
        <p:spPr>
          <a:xfrm>
            <a:off x="9440190" y="770641"/>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Rectángulo redondeado 4"/>
          <p:cNvSpPr/>
          <p:nvPr/>
        </p:nvSpPr>
        <p:spPr>
          <a:xfrm>
            <a:off x="1117382" y="770644"/>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chemeClr val="tx1"/>
                </a:solidFill>
              </a:rPr>
              <a:t>La participación ciudadana</a:t>
            </a:r>
          </a:p>
        </p:txBody>
      </p:sp>
      <p:sp>
        <p:nvSpPr>
          <p:cNvPr id="31" name="CuadroTexto 30"/>
          <p:cNvSpPr txBox="1"/>
          <p:nvPr/>
        </p:nvSpPr>
        <p:spPr>
          <a:xfrm>
            <a:off x="3168166" y="92418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b="1" dirty="0">
                <a:solidFill>
                  <a:schemeClr val="bg1"/>
                </a:solidFill>
                <a:latin typeface="+mn-lt"/>
                <a:cs typeface="+mn-cs"/>
              </a:rPr>
              <a:t>La situación </a:t>
            </a:r>
          </a:p>
        </p:txBody>
      </p:sp>
      <p:sp>
        <p:nvSpPr>
          <p:cNvPr id="32" name="CuadroTexto 31"/>
          <p:cNvSpPr txBox="1"/>
          <p:nvPr/>
        </p:nvSpPr>
        <p:spPr>
          <a:xfrm>
            <a:off x="5231432"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Las causas </a:t>
            </a:r>
          </a:p>
        </p:txBody>
      </p:sp>
      <p:sp>
        <p:nvSpPr>
          <p:cNvPr id="33" name="CuadroTexto 32"/>
          <p:cNvSpPr txBox="1"/>
          <p:nvPr/>
        </p:nvSpPr>
        <p:spPr>
          <a:xfrm>
            <a:off x="7373755"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Los protagonistas</a:t>
            </a:r>
          </a:p>
        </p:txBody>
      </p:sp>
      <p:sp>
        <p:nvSpPr>
          <p:cNvPr id="34" name="CuadroTexto 33"/>
          <p:cNvSpPr txBox="1"/>
          <p:nvPr/>
        </p:nvSpPr>
        <p:spPr>
          <a:xfrm>
            <a:off x="9425923" y="789058"/>
            <a:ext cx="2006600" cy="646331"/>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Los instrumentos/ recursos</a:t>
            </a:r>
          </a:p>
        </p:txBody>
      </p:sp>
      <p:sp>
        <p:nvSpPr>
          <p:cNvPr id="35" name="Rectángulo 34"/>
          <p:cNvSpPr/>
          <p:nvPr/>
        </p:nvSpPr>
        <p:spPr>
          <a:xfrm>
            <a:off x="2120682" y="2341139"/>
            <a:ext cx="7808115" cy="3022197"/>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algn="ctr" fontAlgn="auto">
              <a:lnSpc>
                <a:spcPct val="150000"/>
              </a:lnSpc>
              <a:spcBef>
                <a:spcPts val="0"/>
              </a:spcBef>
              <a:spcAft>
                <a:spcPts val="0"/>
              </a:spcAft>
              <a:defRPr/>
            </a:pPr>
            <a:r>
              <a:rPr lang="es-ES" sz="1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Arrecife, como un espacio social con grandes déficits democráticos, </a:t>
            </a:r>
          </a:p>
          <a:p>
            <a:pPr marL="457200" algn="ctr" fontAlgn="auto">
              <a:lnSpc>
                <a:spcPct val="150000"/>
              </a:lnSpc>
              <a:spcBef>
                <a:spcPts val="0"/>
              </a:spcBef>
              <a:spcAft>
                <a:spcPts val="0"/>
              </a:spcAft>
              <a:defRPr/>
            </a:pPr>
            <a:r>
              <a:rPr lang="es-ES" sz="1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donde se detecta un desafecto sostenido hacia lo público por parte de la ciudadanía</a:t>
            </a:r>
          </a:p>
          <a:p>
            <a:pPr marL="457200" algn="ctr" fontAlgn="auto">
              <a:lnSpc>
                <a:spcPct val="150000"/>
              </a:lnSpc>
              <a:spcBef>
                <a:spcPts val="0"/>
              </a:spcBef>
              <a:spcAft>
                <a:spcPts val="0"/>
              </a:spcAft>
              <a:defRPr/>
            </a:pPr>
            <a:r>
              <a:rPr lang="es-ES" sz="1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y donde la gestión de la rutina institucional se confiesa desorganizada, poco efectiva y alejada de las necesidades reales de la gente</a:t>
            </a:r>
          </a:p>
        </p:txBody>
      </p:sp>
      <p:sp>
        <p:nvSpPr>
          <p:cNvPr id="19" name="CuadroTexto 18"/>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Reflexión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13" name="CuadroTexto 12"/>
          <p:cNvSpPr txBox="1"/>
          <p:nvPr/>
        </p:nvSpPr>
        <p:spPr>
          <a:xfrm>
            <a:off x="132163" y="2921358"/>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Cómo</a:t>
            </a:r>
          </a:p>
        </p:txBody>
      </p:sp>
      <p:sp>
        <p:nvSpPr>
          <p:cNvPr id="14" name="CuadroTexto 13"/>
          <p:cNvSpPr txBox="1"/>
          <p:nvPr/>
        </p:nvSpPr>
        <p:spPr>
          <a:xfrm>
            <a:off x="132163" y="3898006"/>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Resultados</a:t>
            </a:r>
          </a:p>
        </p:txBody>
      </p:sp>
      <p:sp>
        <p:nvSpPr>
          <p:cNvPr id="15" name="CuadroTexto 14"/>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16" name="CuadroTexto 15"/>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Debate</a:t>
            </a:r>
          </a:p>
        </p:txBody>
      </p:sp>
      <p:sp>
        <p:nvSpPr>
          <p:cNvPr id="17" name="CuadroTexto 16"/>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18" name="Rectángulo 17"/>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sp>
        <p:nvSpPr>
          <p:cNvPr id="27" name="Rectángulo redondeado 26"/>
          <p:cNvSpPr/>
          <p:nvPr/>
        </p:nvSpPr>
        <p:spPr>
          <a:xfrm>
            <a:off x="3198084" y="770643"/>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8" name="Rectángulo redondeado 27"/>
          <p:cNvSpPr/>
          <p:nvPr/>
        </p:nvSpPr>
        <p:spPr>
          <a:xfrm>
            <a:off x="5278786" y="770643"/>
            <a:ext cx="2006600" cy="646331"/>
          </a:xfrm>
          <a:prstGeom prst="roundRect">
            <a:avLst/>
          </a:prstGeom>
          <a:solidFill>
            <a:srgbClr val="CA7E18"/>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9" name="Rectángulo redondeado 28"/>
          <p:cNvSpPr/>
          <p:nvPr/>
        </p:nvSpPr>
        <p:spPr>
          <a:xfrm>
            <a:off x="7359488" y="770642"/>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0" name="Rectángulo redondeado 29"/>
          <p:cNvSpPr/>
          <p:nvPr/>
        </p:nvSpPr>
        <p:spPr>
          <a:xfrm>
            <a:off x="9440190" y="770641"/>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Rectángulo redondeado 4"/>
          <p:cNvSpPr/>
          <p:nvPr/>
        </p:nvSpPr>
        <p:spPr>
          <a:xfrm>
            <a:off x="1117382" y="770644"/>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chemeClr val="tx1"/>
                </a:solidFill>
              </a:rPr>
              <a:t>La participación ciudadana</a:t>
            </a:r>
          </a:p>
        </p:txBody>
      </p:sp>
      <p:sp>
        <p:nvSpPr>
          <p:cNvPr id="31" name="CuadroTexto 30"/>
          <p:cNvSpPr txBox="1"/>
          <p:nvPr/>
        </p:nvSpPr>
        <p:spPr>
          <a:xfrm>
            <a:off x="3168166" y="92418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La situación </a:t>
            </a:r>
          </a:p>
        </p:txBody>
      </p:sp>
      <p:sp>
        <p:nvSpPr>
          <p:cNvPr id="32" name="CuadroTexto 31"/>
          <p:cNvSpPr txBox="1"/>
          <p:nvPr/>
        </p:nvSpPr>
        <p:spPr>
          <a:xfrm>
            <a:off x="5231432"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b="1" dirty="0">
                <a:solidFill>
                  <a:schemeClr val="bg1"/>
                </a:solidFill>
                <a:latin typeface="+mn-lt"/>
                <a:cs typeface="+mn-cs"/>
              </a:rPr>
              <a:t>Las causas </a:t>
            </a:r>
          </a:p>
        </p:txBody>
      </p:sp>
      <p:sp>
        <p:nvSpPr>
          <p:cNvPr id="33" name="CuadroTexto 32"/>
          <p:cNvSpPr txBox="1"/>
          <p:nvPr/>
        </p:nvSpPr>
        <p:spPr>
          <a:xfrm>
            <a:off x="7373755"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Los protagonistas</a:t>
            </a:r>
          </a:p>
        </p:txBody>
      </p:sp>
      <p:sp>
        <p:nvSpPr>
          <p:cNvPr id="34" name="CuadroTexto 33"/>
          <p:cNvSpPr txBox="1"/>
          <p:nvPr/>
        </p:nvSpPr>
        <p:spPr>
          <a:xfrm>
            <a:off x="9425923" y="789058"/>
            <a:ext cx="2006600" cy="646331"/>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Los instrumentos/ recursos</a:t>
            </a:r>
          </a:p>
        </p:txBody>
      </p:sp>
      <p:sp>
        <p:nvSpPr>
          <p:cNvPr id="35" name="Rectángulo 34"/>
          <p:cNvSpPr/>
          <p:nvPr/>
        </p:nvSpPr>
        <p:spPr>
          <a:xfrm>
            <a:off x="2120682" y="2341139"/>
            <a:ext cx="7808115" cy="3022197"/>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algn="ctr" fontAlgn="auto">
              <a:lnSpc>
                <a:spcPct val="150000"/>
              </a:lnSpc>
              <a:spcBef>
                <a:spcPts val="0"/>
              </a:spcBef>
              <a:spcAft>
                <a:spcPts val="0"/>
              </a:spcAft>
              <a:defRPr/>
            </a:pPr>
            <a:r>
              <a:rPr lang="es-ES" sz="1400" dirty="0">
                <a:solidFill>
                  <a:schemeClr val="tx1"/>
                </a:solidFill>
                <a:latin typeface="Arial" panose="020B0604020202020204" pitchFamily="34" charset="0"/>
                <a:cs typeface="Arial" panose="020B0604020202020204" pitchFamily="34" charset="0"/>
              </a:rPr>
              <a:t>Ausencia de reflexiones causales complejas que correlacionen al mismo tiempo variables socio históricas, políticas, económicas y culturales, con la situación de Arrecife.</a:t>
            </a:r>
          </a:p>
          <a:p>
            <a:pPr marL="457200" algn="ctr" fontAlgn="auto">
              <a:lnSpc>
                <a:spcPct val="150000"/>
              </a:lnSpc>
              <a:spcBef>
                <a:spcPts val="0"/>
              </a:spcBef>
              <a:spcAft>
                <a:spcPts val="0"/>
              </a:spcAft>
              <a:defRPr/>
            </a:pPr>
            <a:endParaRPr lang="es-ES" sz="1400" dirty="0">
              <a:solidFill>
                <a:schemeClr val="tx1"/>
              </a:solidFill>
              <a:latin typeface="Arial" panose="020B0604020202020204" pitchFamily="34" charset="0"/>
              <a:cs typeface="Arial" panose="020B0604020202020204" pitchFamily="34" charset="0"/>
            </a:endParaRPr>
          </a:p>
          <a:p>
            <a:pPr marL="457200" algn="ctr" fontAlgn="auto">
              <a:lnSpc>
                <a:spcPct val="150000"/>
              </a:lnSpc>
              <a:spcBef>
                <a:spcPts val="0"/>
              </a:spcBef>
              <a:spcAft>
                <a:spcPts val="0"/>
              </a:spcAft>
              <a:defRPr/>
            </a:pPr>
            <a:r>
              <a:rPr lang="es-ES" sz="1400" dirty="0">
                <a:solidFill>
                  <a:schemeClr val="tx1"/>
                </a:solidFill>
                <a:latin typeface="Arial" panose="020B0604020202020204" pitchFamily="34" charset="0"/>
                <a:cs typeface="Arial" panose="020B0604020202020204" pitchFamily="34" charset="0"/>
              </a:rPr>
              <a:t>La ausencia de autocrítica y de reflexiones evaluativas  que correlacionaran su rol y su experiencia con el relato reciente de la isla y la ciudad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13" name="CuadroTexto 12"/>
          <p:cNvSpPr txBox="1"/>
          <p:nvPr/>
        </p:nvSpPr>
        <p:spPr>
          <a:xfrm>
            <a:off x="132163" y="2921358"/>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Cómo</a:t>
            </a:r>
          </a:p>
        </p:txBody>
      </p:sp>
      <p:sp>
        <p:nvSpPr>
          <p:cNvPr id="14" name="CuadroTexto 13"/>
          <p:cNvSpPr txBox="1"/>
          <p:nvPr/>
        </p:nvSpPr>
        <p:spPr>
          <a:xfrm>
            <a:off x="132163" y="3898006"/>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Resultados</a:t>
            </a:r>
          </a:p>
        </p:txBody>
      </p:sp>
      <p:sp>
        <p:nvSpPr>
          <p:cNvPr id="15" name="CuadroTexto 14"/>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17" name="CuadroTexto 16"/>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18" name="Rectángulo 17"/>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sp>
        <p:nvSpPr>
          <p:cNvPr id="27" name="Rectángulo redondeado 26"/>
          <p:cNvSpPr/>
          <p:nvPr/>
        </p:nvSpPr>
        <p:spPr>
          <a:xfrm>
            <a:off x="3198084" y="770643"/>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8" name="Rectángulo redondeado 27"/>
          <p:cNvSpPr/>
          <p:nvPr/>
        </p:nvSpPr>
        <p:spPr>
          <a:xfrm>
            <a:off x="5278786" y="770643"/>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9" name="Rectángulo redondeado 28"/>
          <p:cNvSpPr/>
          <p:nvPr/>
        </p:nvSpPr>
        <p:spPr>
          <a:xfrm>
            <a:off x="7359488" y="770642"/>
            <a:ext cx="2006600" cy="646331"/>
          </a:xfrm>
          <a:prstGeom prst="roundRect">
            <a:avLst/>
          </a:prstGeom>
          <a:solidFill>
            <a:srgbClr val="CA7E18"/>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0" name="Rectángulo redondeado 29"/>
          <p:cNvSpPr/>
          <p:nvPr/>
        </p:nvSpPr>
        <p:spPr>
          <a:xfrm>
            <a:off x="9440190" y="770641"/>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Rectángulo redondeado 4"/>
          <p:cNvSpPr/>
          <p:nvPr/>
        </p:nvSpPr>
        <p:spPr>
          <a:xfrm>
            <a:off x="1117382" y="770644"/>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chemeClr val="tx1"/>
                </a:solidFill>
              </a:rPr>
              <a:t>La participación ciudadana</a:t>
            </a:r>
          </a:p>
        </p:txBody>
      </p:sp>
      <p:sp>
        <p:nvSpPr>
          <p:cNvPr id="31" name="CuadroTexto 30"/>
          <p:cNvSpPr txBox="1"/>
          <p:nvPr/>
        </p:nvSpPr>
        <p:spPr>
          <a:xfrm>
            <a:off x="3168166" y="92418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La situación </a:t>
            </a:r>
          </a:p>
        </p:txBody>
      </p:sp>
      <p:sp>
        <p:nvSpPr>
          <p:cNvPr id="32" name="CuadroTexto 31"/>
          <p:cNvSpPr txBox="1"/>
          <p:nvPr/>
        </p:nvSpPr>
        <p:spPr>
          <a:xfrm>
            <a:off x="5231432"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Las causas </a:t>
            </a:r>
          </a:p>
        </p:txBody>
      </p:sp>
      <p:sp>
        <p:nvSpPr>
          <p:cNvPr id="33" name="CuadroTexto 32"/>
          <p:cNvSpPr txBox="1"/>
          <p:nvPr/>
        </p:nvSpPr>
        <p:spPr>
          <a:xfrm>
            <a:off x="7373755"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b="1" dirty="0">
                <a:solidFill>
                  <a:schemeClr val="bg1"/>
                </a:solidFill>
                <a:latin typeface="+mn-lt"/>
                <a:cs typeface="+mn-cs"/>
              </a:rPr>
              <a:t>Los protagonistas</a:t>
            </a:r>
          </a:p>
        </p:txBody>
      </p:sp>
      <p:sp>
        <p:nvSpPr>
          <p:cNvPr id="34" name="CuadroTexto 33"/>
          <p:cNvSpPr txBox="1"/>
          <p:nvPr/>
        </p:nvSpPr>
        <p:spPr>
          <a:xfrm>
            <a:off x="9425923" y="789058"/>
            <a:ext cx="2006600" cy="646331"/>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Los instrumentos/ recursos</a:t>
            </a:r>
          </a:p>
        </p:txBody>
      </p:sp>
      <p:sp>
        <p:nvSpPr>
          <p:cNvPr id="35" name="Rectángulo 34"/>
          <p:cNvSpPr/>
          <p:nvPr/>
        </p:nvSpPr>
        <p:spPr>
          <a:xfrm>
            <a:off x="1727201" y="2232717"/>
            <a:ext cx="6946900" cy="4318054"/>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algn="ctr" fontAlgn="auto">
              <a:lnSpc>
                <a:spcPct val="150000"/>
              </a:lnSpc>
              <a:spcBef>
                <a:spcPts val="0"/>
              </a:spcBef>
              <a:spcAft>
                <a:spcPts val="0"/>
              </a:spcAft>
              <a:defRPr/>
            </a:pPr>
            <a:endParaRPr lang="es-ES" sz="1400" dirty="0">
              <a:solidFill>
                <a:schemeClr val="tx1"/>
              </a:solidFill>
              <a:latin typeface="Arial" panose="020B0604020202020204" pitchFamily="34" charset="0"/>
              <a:cs typeface="Arial" panose="020B0604020202020204" pitchFamily="34" charset="0"/>
            </a:endParaRPr>
          </a:p>
        </p:txBody>
      </p:sp>
      <p:sp>
        <p:nvSpPr>
          <p:cNvPr id="27695" name="Rectángulo 1"/>
          <p:cNvSpPr>
            <a:spLocks noChangeArrowheads="1"/>
          </p:cNvSpPr>
          <p:nvPr/>
        </p:nvSpPr>
        <p:spPr bwMode="auto">
          <a:xfrm>
            <a:off x="2032000" y="2374900"/>
            <a:ext cx="5924550" cy="3994150"/>
          </a:xfrm>
          <a:prstGeom prst="rect">
            <a:avLst/>
          </a:prstGeom>
          <a:noFill/>
          <a:ln w="9525">
            <a:noFill/>
            <a:miter lim="800000"/>
            <a:headEnd/>
            <a:tailEnd/>
          </a:ln>
        </p:spPr>
        <p:txBody>
          <a:bodyPr>
            <a:spAutoFit/>
          </a:bodyPr>
          <a:lstStyle/>
          <a:p>
            <a:pPr marL="342900" indent="-342900" algn="just">
              <a:lnSpc>
                <a:spcPct val="150000"/>
              </a:lnSpc>
              <a:buFont typeface="Wingdings" pitchFamily="2" charset="2"/>
              <a:buChar char=""/>
            </a:pPr>
            <a:r>
              <a:rPr lang="es-ES" sz="1600"/>
              <a:t>56.880 habitantes (INE), más del 40% de la población de la isla </a:t>
            </a:r>
            <a:endParaRPr lang="es-ES" sz="1600">
              <a:latin typeface="Calibri" pitchFamily="34" charset="0"/>
            </a:endParaRPr>
          </a:p>
          <a:p>
            <a:pPr marL="342900" indent="-342900" algn="just">
              <a:lnSpc>
                <a:spcPct val="150000"/>
              </a:lnSpc>
              <a:buFont typeface="Wingdings" pitchFamily="2" charset="2"/>
              <a:buChar char=""/>
            </a:pPr>
            <a:r>
              <a:rPr lang="es-ES" sz="1600" b="1"/>
              <a:t>Una</a:t>
            </a:r>
            <a:r>
              <a:rPr lang="es-ES" sz="1600"/>
              <a:t> </a:t>
            </a:r>
            <a:r>
              <a:rPr lang="es-ES" sz="1600" b="1"/>
              <a:t>de las ciudades más pobres de España</a:t>
            </a:r>
            <a:r>
              <a:rPr lang="es-ES" sz="1600"/>
              <a:t>; la novena con más desempleo del Estado y decimoprimera ciudad con menos renta por habitante. (estudio de ‘Indicadores urbanos’ del INE) </a:t>
            </a:r>
            <a:endParaRPr lang="es-ES" sz="1600">
              <a:latin typeface="Calibri" pitchFamily="34" charset="0"/>
            </a:endParaRPr>
          </a:p>
          <a:p>
            <a:pPr marL="342900" indent="-342900" algn="just">
              <a:lnSpc>
                <a:spcPct val="150000"/>
              </a:lnSpc>
              <a:buFont typeface="Wingdings" pitchFamily="2" charset="2"/>
              <a:buChar char=""/>
            </a:pPr>
            <a:r>
              <a:rPr lang="es-ES" sz="1600"/>
              <a:t>En educación superior, el INE sitúa al municipio en la quinta posición por la cola en proporción de población entre 25-64 años con máximo nivel de educación ISCED 5 ó 6 </a:t>
            </a:r>
            <a:r>
              <a:rPr lang="es-ES" sz="1600" i="1"/>
              <a:t>A partir del Censo 2011 </a:t>
            </a:r>
            <a:r>
              <a:rPr lang="es-ES" sz="900">
                <a:latin typeface="Calibri" pitchFamily="34" charset="0"/>
                <a:ea typeface="Calibri" pitchFamily="34" charset="0"/>
                <a:cs typeface="Times New Roman" pitchFamily="18" charset="0"/>
              </a:rPr>
              <a:t>Corresponde a las siglas en inglés de Clasificación Internacional Normalizada de la Educación (CINE en español)</a:t>
            </a:r>
          </a:p>
        </p:txBody>
      </p:sp>
      <p:graphicFrame>
        <p:nvGraphicFramePr>
          <p:cNvPr id="20" name="Gráfico 19"/>
          <p:cNvGraphicFramePr/>
          <p:nvPr/>
        </p:nvGraphicFramePr>
        <p:xfrm>
          <a:off x="8707278" y="2353151"/>
          <a:ext cx="3224547" cy="1404470"/>
        </p:xfrm>
        <a:graphic>
          <a:graphicData uri="http://schemas.openxmlformats.org/drawingml/2006/chart">
            <c:chart xmlns:c="http://schemas.openxmlformats.org/drawingml/2006/chart" xmlns:r="http://schemas.openxmlformats.org/officeDocument/2006/relationships" r:id="rId2"/>
          </a:graphicData>
        </a:graphic>
      </p:graphicFrame>
      <p:sp>
        <p:nvSpPr>
          <p:cNvPr id="27697" name="Cuadro de texto 7"/>
          <p:cNvSpPr txBox="1">
            <a:spLocks noChangeArrowheads="1"/>
          </p:cNvSpPr>
          <p:nvPr/>
        </p:nvSpPr>
        <p:spPr bwMode="auto">
          <a:xfrm>
            <a:off x="9440863" y="3776663"/>
            <a:ext cx="2362200" cy="293687"/>
          </a:xfrm>
          <a:prstGeom prst="rect">
            <a:avLst/>
          </a:prstGeom>
          <a:noFill/>
          <a:ln w="6350">
            <a:noFill/>
            <a:miter lim="800000"/>
            <a:headEnd/>
            <a:tailEnd/>
          </a:ln>
        </p:spPr>
        <p:txBody>
          <a:bodyPr/>
          <a:lstStyle/>
          <a:p>
            <a:pPr algn="r">
              <a:lnSpc>
                <a:spcPct val="107000"/>
              </a:lnSpc>
              <a:spcAft>
                <a:spcPts val="800"/>
              </a:spcAft>
            </a:pPr>
            <a:r>
              <a:rPr lang="es-ES" sz="700" i="1">
                <a:latin typeface="Calibri" pitchFamily="34" charset="0"/>
                <a:ea typeface="Calibri" pitchFamily="34" charset="0"/>
                <a:cs typeface="Times New Roman" pitchFamily="18" charset="0"/>
              </a:rPr>
              <a:t>Fuente: Centro de Datos de Lanzarote</a:t>
            </a:r>
            <a:endParaRPr lang="es-ES" sz="1100">
              <a:latin typeface="Calibri" pitchFamily="34" charset="0"/>
              <a:ea typeface="Calibri" pitchFamily="34" charset="0"/>
              <a:cs typeface="Times New Roman" pitchFamily="18" charset="0"/>
            </a:endParaRPr>
          </a:p>
        </p:txBody>
      </p:sp>
      <p:sp>
        <p:nvSpPr>
          <p:cNvPr id="3" name="Rectángulo 2"/>
          <p:cNvSpPr/>
          <p:nvPr/>
        </p:nvSpPr>
        <p:spPr>
          <a:xfrm>
            <a:off x="6956425" y="1927225"/>
            <a:ext cx="4956175" cy="368300"/>
          </a:xfrm>
          <a:prstGeom prst="rect">
            <a:avLst/>
          </a:prstGeom>
        </p:spPr>
        <p:txBody>
          <a:bodyPr wrap="none">
            <a:spAutoFit/>
          </a:bodyPr>
          <a:lstStyle/>
          <a:p>
            <a:pPr fontAlgn="auto">
              <a:spcBef>
                <a:spcPts val="0"/>
              </a:spcBef>
              <a:spcAft>
                <a:spcPts val="0"/>
              </a:spcAft>
              <a:defRPr/>
            </a:pPr>
            <a:r>
              <a:rPr lang="es-ES" b="1" cap="small" dirty="0">
                <a:solidFill>
                  <a:srgbClr val="1F4E79"/>
                </a:solidFill>
                <a:latin typeface="Calibri" panose="020F0502020204030204" pitchFamily="34" charset="0"/>
                <a:ea typeface="Calibri" panose="020F0502020204030204" pitchFamily="34" charset="0"/>
                <a:cs typeface="Times New Roman" panose="02020603050405020304" pitchFamily="18" charset="0"/>
              </a:rPr>
              <a:t> Variación de la Población de Arrecife 1950 – 2010 </a:t>
            </a:r>
            <a:endParaRPr lang="es-ES" dirty="0">
              <a:latin typeface="+mn-lt"/>
              <a:cs typeface="+mn-cs"/>
            </a:endParaRPr>
          </a:p>
        </p:txBody>
      </p:sp>
      <p:graphicFrame>
        <p:nvGraphicFramePr>
          <p:cNvPr id="23" name="Gráfico 22"/>
          <p:cNvGraphicFramePr/>
          <p:nvPr/>
        </p:nvGraphicFramePr>
        <p:xfrm>
          <a:off x="8949072" y="4953127"/>
          <a:ext cx="2847975" cy="109601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9499600" y="4457700"/>
            <a:ext cx="2297113" cy="368300"/>
          </a:xfrm>
          <a:prstGeom prst="rect">
            <a:avLst/>
          </a:prstGeom>
        </p:spPr>
        <p:txBody>
          <a:bodyPr wrap="none">
            <a:spAutoFit/>
          </a:bodyPr>
          <a:lstStyle/>
          <a:p>
            <a:pPr fontAlgn="auto">
              <a:spcBef>
                <a:spcPts val="0"/>
              </a:spcBef>
              <a:spcAft>
                <a:spcPts val="0"/>
              </a:spcAft>
              <a:defRPr/>
            </a:pPr>
            <a:r>
              <a:rPr lang="es-ES" b="1" cap="small" dirty="0">
                <a:solidFill>
                  <a:srgbClr val="1F4E79"/>
                </a:solidFill>
                <a:latin typeface="Calibri" panose="020F0502020204030204" pitchFamily="34" charset="0"/>
                <a:ea typeface="Calibri" panose="020F0502020204030204" pitchFamily="34" charset="0"/>
                <a:cs typeface="Times New Roman" panose="02020603050405020304" pitchFamily="18" charset="0"/>
              </a:rPr>
              <a:t>Variación 2000 - 2014 </a:t>
            </a:r>
            <a:endParaRPr lang="es-ES" dirty="0">
              <a:latin typeface="+mn-lt"/>
              <a:cs typeface="+mn-cs"/>
            </a:endParaRPr>
          </a:p>
        </p:txBody>
      </p:sp>
      <p:sp>
        <p:nvSpPr>
          <p:cNvPr id="27701" name="Cuadro de texto 7"/>
          <p:cNvSpPr txBox="1">
            <a:spLocks noChangeArrowheads="1"/>
          </p:cNvSpPr>
          <p:nvPr/>
        </p:nvSpPr>
        <p:spPr bwMode="auto">
          <a:xfrm>
            <a:off x="9426575" y="6256338"/>
            <a:ext cx="2362200" cy="293687"/>
          </a:xfrm>
          <a:prstGeom prst="rect">
            <a:avLst/>
          </a:prstGeom>
          <a:noFill/>
          <a:ln w="6350">
            <a:noFill/>
            <a:miter lim="800000"/>
            <a:headEnd/>
            <a:tailEnd/>
          </a:ln>
        </p:spPr>
        <p:txBody>
          <a:bodyPr/>
          <a:lstStyle/>
          <a:p>
            <a:pPr algn="r">
              <a:lnSpc>
                <a:spcPct val="107000"/>
              </a:lnSpc>
              <a:spcAft>
                <a:spcPts val="800"/>
              </a:spcAft>
            </a:pPr>
            <a:r>
              <a:rPr lang="es-ES" sz="700" i="1">
                <a:latin typeface="Calibri" pitchFamily="34" charset="0"/>
                <a:ea typeface="Calibri" pitchFamily="34" charset="0"/>
                <a:cs typeface="Times New Roman" pitchFamily="18" charset="0"/>
              </a:rPr>
              <a:t>Fuente: ISTAC</a:t>
            </a:r>
            <a:endParaRPr lang="es-ES" sz="1100">
              <a:latin typeface="Calibri" pitchFamily="34" charset="0"/>
              <a:ea typeface="Calibri" pitchFamily="34" charset="0"/>
              <a:cs typeface="Times New Roman" pitchFamily="18" charset="0"/>
            </a:endParaRPr>
          </a:p>
        </p:txBody>
      </p:sp>
      <p:sp>
        <p:nvSpPr>
          <p:cNvPr id="27702" name="Rectángulo 5"/>
          <p:cNvSpPr>
            <a:spLocks noChangeArrowheads="1"/>
          </p:cNvSpPr>
          <p:nvPr/>
        </p:nvSpPr>
        <p:spPr bwMode="auto">
          <a:xfrm>
            <a:off x="1333500" y="1924050"/>
            <a:ext cx="1865313" cy="369888"/>
          </a:xfrm>
          <a:prstGeom prst="rect">
            <a:avLst/>
          </a:prstGeom>
          <a:noFill/>
          <a:ln w="9525">
            <a:noFill/>
            <a:miter lim="800000"/>
            <a:headEnd/>
            <a:tailEnd/>
          </a:ln>
        </p:spPr>
        <p:txBody>
          <a:bodyPr wrap="none">
            <a:spAutoFit/>
          </a:bodyPr>
          <a:lstStyle/>
          <a:p>
            <a:r>
              <a:rPr lang="es-ES" b="1"/>
              <a:t>La ciudadanía: </a:t>
            </a:r>
            <a:endParaRPr lang="es-ES">
              <a:latin typeface="Calibri" pitchFamily="34" charset="0"/>
            </a:endParaRPr>
          </a:p>
        </p:txBody>
      </p:sp>
      <p:sp>
        <p:nvSpPr>
          <p:cNvPr id="36" name="CuadroTexto 35"/>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Reflexión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13" name="CuadroTexto 12"/>
          <p:cNvSpPr txBox="1"/>
          <p:nvPr/>
        </p:nvSpPr>
        <p:spPr>
          <a:xfrm>
            <a:off x="132163" y="2921358"/>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Cómo</a:t>
            </a:r>
          </a:p>
        </p:txBody>
      </p:sp>
      <p:sp>
        <p:nvSpPr>
          <p:cNvPr id="14" name="CuadroTexto 13"/>
          <p:cNvSpPr txBox="1"/>
          <p:nvPr/>
        </p:nvSpPr>
        <p:spPr>
          <a:xfrm>
            <a:off x="132163" y="3898006"/>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Resultados</a:t>
            </a:r>
          </a:p>
        </p:txBody>
      </p:sp>
      <p:sp>
        <p:nvSpPr>
          <p:cNvPr id="15" name="CuadroTexto 14"/>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17" name="CuadroTexto 16"/>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18" name="Rectángulo 17"/>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sp>
        <p:nvSpPr>
          <p:cNvPr id="27" name="Rectángulo redondeado 26"/>
          <p:cNvSpPr/>
          <p:nvPr/>
        </p:nvSpPr>
        <p:spPr>
          <a:xfrm>
            <a:off x="3198084" y="770643"/>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8" name="Rectángulo redondeado 27"/>
          <p:cNvSpPr/>
          <p:nvPr/>
        </p:nvSpPr>
        <p:spPr>
          <a:xfrm>
            <a:off x="5278786" y="770643"/>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9" name="Rectángulo redondeado 28"/>
          <p:cNvSpPr/>
          <p:nvPr/>
        </p:nvSpPr>
        <p:spPr>
          <a:xfrm>
            <a:off x="7359488" y="770642"/>
            <a:ext cx="2006600" cy="646331"/>
          </a:xfrm>
          <a:prstGeom prst="roundRect">
            <a:avLst/>
          </a:prstGeom>
          <a:solidFill>
            <a:srgbClr val="CA7E18"/>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0" name="Rectángulo redondeado 29"/>
          <p:cNvSpPr/>
          <p:nvPr/>
        </p:nvSpPr>
        <p:spPr>
          <a:xfrm>
            <a:off x="9440190" y="770641"/>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Rectángulo redondeado 4"/>
          <p:cNvSpPr/>
          <p:nvPr/>
        </p:nvSpPr>
        <p:spPr>
          <a:xfrm>
            <a:off x="1117382" y="770644"/>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chemeClr val="tx1"/>
                </a:solidFill>
              </a:rPr>
              <a:t>La participación ciudadana</a:t>
            </a:r>
          </a:p>
        </p:txBody>
      </p:sp>
      <p:sp>
        <p:nvSpPr>
          <p:cNvPr id="31" name="CuadroTexto 30"/>
          <p:cNvSpPr txBox="1"/>
          <p:nvPr/>
        </p:nvSpPr>
        <p:spPr>
          <a:xfrm>
            <a:off x="3168166" y="92418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La situación </a:t>
            </a:r>
          </a:p>
        </p:txBody>
      </p:sp>
      <p:sp>
        <p:nvSpPr>
          <p:cNvPr id="32" name="CuadroTexto 31"/>
          <p:cNvSpPr txBox="1"/>
          <p:nvPr/>
        </p:nvSpPr>
        <p:spPr>
          <a:xfrm>
            <a:off x="5231432"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Las causas </a:t>
            </a:r>
          </a:p>
        </p:txBody>
      </p:sp>
      <p:sp>
        <p:nvSpPr>
          <p:cNvPr id="33" name="CuadroTexto 32"/>
          <p:cNvSpPr txBox="1"/>
          <p:nvPr/>
        </p:nvSpPr>
        <p:spPr>
          <a:xfrm>
            <a:off x="7373755"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b="1" dirty="0">
                <a:solidFill>
                  <a:schemeClr val="bg1"/>
                </a:solidFill>
                <a:latin typeface="+mn-lt"/>
                <a:cs typeface="+mn-cs"/>
              </a:rPr>
              <a:t>Los protagonistas</a:t>
            </a:r>
          </a:p>
        </p:txBody>
      </p:sp>
      <p:sp>
        <p:nvSpPr>
          <p:cNvPr id="34" name="CuadroTexto 33"/>
          <p:cNvSpPr txBox="1"/>
          <p:nvPr/>
        </p:nvSpPr>
        <p:spPr>
          <a:xfrm>
            <a:off x="9425923" y="789058"/>
            <a:ext cx="2006600" cy="646331"/>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Los instrumentos/ recursos</a:t>
            </a:r>
          </a:p>
        </p:txBody>
      </p:sp>
      <p:sp>
        <p:nvSpPr>
          <p:cNvPr id="35" name="Rectángulo 34"/>
          <p:cNvSpPr/>
          <p:nvPr/>
        </p:nvSpPr>
        <p:spPr>
          <a:xfrm>
            <a:off x="1727201" y="2232717"/>
            <a:ext cx="6946900" cy="4318054"/>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algn="ctr" fontAlgn="auto">
              <a:lnSpc>
                <a:spcPct val="150000"/>
              </a:lnSpc>
              <a:spcBef>
                <a:spcPts val="0"/>
              </a:spcBef>
              <a:spcAft>
                <a:spcPts val="0"/>
              </a:spcAft>
              <a:defRPr/>
            </a:pPr>
            <a:endParaRPr lang="es-ES" sz="1400" dirty="0">
              <a:solidFill>
                <a:schemeClr val="tx1"/>
              </a:solidFill>
              <a:latin typeface="Arial" panose="020B0604020202020204" pitchFamily="34" charset="0"/>
              <a:cs typeface="Arial" panose="020B0604020202020204" pitchFamily="34" charset="0"/>
            </a:endParaRPr>
          </a:p>
        </p:txBody>
      </p:sp>
      <p:sp>
        <p:nvSpPr>
          <p:cNvPr id="28719" name="Rectángulo 7"/>
          <p:cNvSpPr>
            <a:spLocks noChangeArrowheads="1"/>
          </p:cNvSpPr>
          <p:nvPr/>
        </p:nvSpPr>
        <p:spPr bwMode="auto">
          <a:xfrm>
            <a:off x="1319213" y="1936750"/>
            <a:ext cx="2236787" cy="368300"/>
          </a:xfrm>
          <a:prstGeom prst="rect">
            <a:avLst/>
          </a:prstGeom>
          <a:noFill/>
          <a:ln w="9525">
            <a:noFill/>
            <a:miter lim="800000"/>
            <a:headEnd/>
            <a:tailEnd/>
          </a:ln>
        </p:spPr>
        <p:txBody>
          <a:bodyPr wrap="none">
            <a:spAutoFit/>
          </a:bodyPr>
          <a:lstStyle/>
          <a:p>
            <a:r>
              <a:rPr lang="es-ES" b="1"/>
              <a:t>Las asociaciones: </a:t>
            </a:r>
            <a:endParaRPr lang="es-ES">
              <a:latin typeface="Calibri" pitchFamily="34" charset="0"/>
            </a:endParaRPr>
          </a:p>
        </p:txBody>
      </p:sp>
      <p:sp>
        <p:nvSpPr>
          <p:cNvPr id="20" name="CuadroTexto 19"/>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Reflexión</a:t>
            </a:r>
          </a:p>
        </p:txBody>
      </p:sp>
      <p:sp>
        <p:nvSpPr>
          <p:cNvPr id="28723" name="Rectangle 51"/>
          <p:cNvSpPr>
            <a:spLocks noChangeArrowheads="1"/>
          </p:cNvSpPr>
          <p:nvPr/>
        </p:nvSpPr>
        <p:spPr bwMode="auto">
          <a:xfrm>
            <a:off x="2238375" y="2754313"/>
            <a:ext cx="5908675" cy="3387725"/>
          </a:xfrm>
          <a:prstGeom prst="rect">
            <a:avLst/>
          </a:prstGeom>
          <a:noFill/>
          <a:ln w="9525">
            <a:noFill/>
            <a:miter lim="800000"/>
            <a:headEnd/>
            <a:tailEnd/>
          </a:ln>
        </p:spPr>
        <p:txBody>
          <a:bodyPr anchor="ctr">
            <a:spAutoFit/>
          </a:bodyPr>
          <a:lstStyle/>
          <a:p>
            <a:pPr algn="ctr"/>
            <a:r>
              <a:rPr lang="es-ES"/>
              <a:t>El Registro de Asociaciones del Gobierno de Canarias   no es un indicador de la realidad del tejido asociativo de Arrecife ni puede tomarse como referencia para evaluar el nivel de participación ciudadana.</a:t>
            </a:r>
          </a:p>
          <a:p>
            <a:pPr algn="ctr"/>
            <a:endParaRPr lang="es-ES"/>
          </a:p>
          <a:p>
            <a:pPr algn="ctr"/>
            <a:r>
              <a:rPr lang="es-ES"/>
              <a:t>Existe una diversidad de realidades entre las asociaciones que existen en Arrecife. Más allá de las diferencias y excepciones que existen, la información extraída de las entrevistas apunta hacía una misma realidad: asociaciones con baja actividad, poca representatividad, dependientes de las instituciones (subvenciones).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13" name="CuadroTexto 12"/>
          <p:cNvSpPr txBox="1"/>
          <p:nvPr/>
        </p:nvSpPr>
        <p:spPr>
          <a:xfrm>
            <a:off x="132163" y="2921358"/>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Cómo</a:t>
            </a:r>
          </a:p>
        </p:txBody>
      </p:sp>
      <p:sp>
        <p:nvSpPr>
          <p:cNvPr id="14" name="CuadroTexto 13"/>
          <p:cNvSpPr txBox="1"/>
          <p:nvPr/>
        </p:nvSpPr>
        <p:spPr>
          <a:xfrm>
            <a:off x="132163" y="3898006"/>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Resultados</a:t>
            </a:r>
          </a:p>
        </p:txBody>
      </p:sp>
      <p:sp>
        <p:nvSpPr>
          <p:cNvPr id="15" name="CuadroTexto 14"/>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16" name="CuadroTexto 15"/>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Debate</a:t>
            </a:r>
          </a:p>
        </p:txBody>
      </p:sp>
      <p:sp>
        <p:nvSpPr>
          <p:cNvPr id="17" name="CuadroTexto 16"/>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18" name="Rectángulo 17"/>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sp>
        <p:nvSpPr>
          <p:cNvPr id="27" name="Rectángulo redondeado 26"/>
          <p:cNvSpPr/>
          <p:nvPr/>
        </p:nvSpPr>
        <p:spPr>
          <a:xfrm>
            <a:off x="3198084" y="770643"/>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8" name="Rectángulo redondeado 27"/>
          <p:cNvSpPr/>
          <p:nvPr/>
        </p:nvSpPr>
        <p:spPr>
          <a:xfrm>
            <a:off x="5278786" y="770643"/>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9" name="Rectángulo redondeado 28"/>
          <p:cNvSpPr/>
          <p:nvPr/>
        </p:nvSpPr>
        <p:spPr>
          <a:xfrm>
            <a:off x="7359488" y="770642"/>
            <a:ext cx="2006600" cy="646331"/>
          </a:xfrm>
          <a:prstGeom prst="roundRect">
            <a:avLst/>
          </a:prstGeom>
          <a:solidFill>
            <a:srgbClr val="CA7E18"/>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0" name="Rectángulo redondeado 29"/>
          <p:cNvSpPr/>
          <p:nvPr/>
        </p:nvSpPr>
        <p:spPr>
          <a:xfrm>
            <a:off x="9440190" y="770641"/>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Rectángulo redondeado 4"/>
          <p:cNvSpPr/>
          <p:nvPr/>
        </p:nvSpPr>
        <p:spPr>
          <a:xfrm>
            <a:off x="1117382" y="770644"/>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chemeClr val="tx1"/>
                </a:solidFill>
              </a:rPr>
              <a:t>La participación ciudadana</a:t>
            </a:r>
          </a:p>
        </p:txBody>
      </p:sp>
      <p:sp>
        <p:nvSpPr>
          <p:cNvPr id="31" name="CuadroTexto 30"/>
          <p:cNvSpPr txBox="1"/>
          <p:nvPr/>
        </p:nvSpPr>
        <p:spPr>
          <a:xfrm>
            <a:off x="3168166" y="92418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La situación </a:t>
            </a:r>
          </a:p>
        </p:txBody>
      </p:sp>
      <p:sp>
        <p:nvSpPr>
          <p:cNvPr id="32" name="CuadroTexto 31"/>
          <p:cNvSpPr txBox="1"/>
          <p:nvPr/>
        </p:nvSpPr>
        <p:spPr>
          <a:xfrm>
            <a:off x="5231432"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Las causas </a:t>
            </a:r>
          </a:p>
        </p:txBody>
      </p:sp>
      <p:sp>
        <p:nvSpPr>
          <p:cNvPr id="33" name="CuadroTexto 32"/>
          <p:cNvSpPr txBox="1"/>
          <p:nvPr/>
        </p:nvSpPr>
        <p:spPr>
          <a:xfrm>
            <a:off x="7373755"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b="1" dirty="0">
                <a:solidFill>
                  <a:schemeClr val="bg1"/>
                </a:solidFill>
                <a:latin typeface="+mn-lt"/>
                <a:cs typeface="+mn-cs"/>
              </a:rPr>
              <a:t>Los protagonistas</a:t>
            </a:r>
          </a:p>
        </p:txBody>
      </p:sp>
      <p:sp>
        <p:nvSpPr>
          <p:cNvPr id="34" name="CuadroTexto 33"/>
          <p:cNvSpPr txBox="1"/>
          <p:nvPr/>
        </p:nvSpPr>
        <p:spPr>
          <a:xfrm>
            <a:off x="9425923" y="789058"/>
            <a:ext cx="2006600" cy="646331"/>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Los instrumentos/ recursos</a:t>
            </a:r>
          </a:p>
        </p:txBody>
      </p:sp>
      <p:sp>
        <p:nvSpPr>
          <p:cNvPr id="35" name="Rectángulo 34"/>
          <p:cNvSpPr/>
          <p:nvPr/>
        </p:nvSpPr>
        <p:spPr>
          <a:xfrm>
            <a:off x="1727201" y="2232717"/>
            <a:ext cx="6946900" cy="4318054"/>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400" dirty="0">
                <a:solidFill>
                  <a:schemeClr val="tx1"/>
                </a:solidFill>
              </a:rPr>
              <a:t>Algunos de los obstáculos y realidades que existen en las instituciones son:</a:t>
            </a:r>
          </a:p>
          <a:p>
            <a:pPr fontAlgn="auto">
              <a:spcBef>
                <a:spcPts val="0"/>
              </a:spcBef>
              <a:spcAft>
                <a:spcPts val="0"/>
              </a:spcAft>
              <a:defRPr/>
            </a:pPr>
            <a:endParaRPr lang="es-ES" sz="1400" dirty="0">
              <a:solidFill>
                <a:schemeClr val="tx1"/>
              </a:solidFill>
            </a:endParaRPr>
          </a:p>
          <a:p>
            <a:pPr marL="285750" indent="-285750" fontAlgn="auto">
              <a:spcBef>
                <a:spcPts val="0"/>
              </a:spcBef>
              <a:spcAft>
                <a:spcPts val="0"/>
              </a:spcAft>
              <a:buFont typeface="Arial" panose="020B0604020202020204" pitchFamily="34" charset="0"/>
              <a:buChar char="•"/>
              <a:defRPr/>
            </a:pPr>
            <a:r>
              <a:rPr lang="es-ES" sz="1400" dirty="0">
                <a:solidFill>
                  <a:schemeClr val="tx1"/>
                </a:solidFill>
              </a:rPr>
              <a:t>El funcionamiento “sectorizado” (como reinos de taifas técnicos) no sólo entre los diferentes departamentos o áreas de una misma institución, sino incluso dentro de una misma área.</a:t>
            </a:r>
          </a:p>
          <a:p>
            <a:pPr fontAlgn="auto">
              <a:spcBef>
                <a:spcPts val="0"/>
              </a:spcBef>
              <a:spcAft>
                <a:spcPts val="0"/>
              </a:spcAft>
              <a:defRPr/>
            </a:pPr>
            <a:endParaRPr lang="es-ES" sz="1400" dirty="0">
              <a:solidFill>
                <a:schemeClr val="tx1"/>
              </a:solidFill>
            </a:endParaRPr>
          </a:p>
          <a:p>
            <a:pPr marL="285750" indent="-285750" fontAlgn="auto">
              <a:spcBef>
                <a:spcPts val="0"/>
              </a:spcBef>
              <a:spcAft>
                <a:spcPts val="0"/>
              </a:spcAft>
              <a:buFont typeface="Arial" panose="020B0604020202020204" pitchFamily="34" charset="0"/>
              <a:buChar char="•"/>
              <a:defRPr/>
            </a:pPr>
            <a:r>
              <a:rPr lang="es-ES" sz="1400" dirty="0">
                <a:solidFill>
                  <a:schemeClr val="tx1"/>
                </a:solidFill>
              </a:rPr>
              <a:t>Absoluta falta de coordinación y de medios, instrumentos para hacerlo.</a:t>
            </a:r>
          </a:p>
          <a:p>
            <a:pPr fontAlgn="auto">
              <a:spcBef>
                <a:spcPts val="0"/>
              </a:spcBef>
              <a:spcAft>
                <a:spcPts val="0"/>
              </a:spcAft>
              <a:defRPr/>
            </a:pPr>
            <a:endParaRPr lang="es-ES" sz="1400" dirty="0">
              <a:solidFill>
                <a:schemeClr val="tx1"/>
              </a:solidFill>
            </a:endParaRPr>
          </a:p>
          <a:p>
            <a:pPr marL="285750" indent="-285750" fontAlgn="auto">
              <a:spcBef>
                <a:spcPts val="0"/>
              </a:spcBef>
              <a:spcAft>
                <a:spcPts val="0"/>
              </a:spcAft>
              <a:buFont typeface="Arial" panose="020B0604020202020204" pitchFamily="34" charset="0"/>
              <a:buChar char="•"/>
              <a:defRPr/>
            </a:pPr>
            <a:r>
              <a:rPr lang="es-ES" sz="1400" dirty="0">
                <a:solidFill>
                  <a:schemeClr val="tx1"/>
                </a:solidFill>
              </a:rPr>
              <a:t>La desconfianza entre actores e instituciones.</a:t>
            </a:r>
          </a:p>
          <a:p>
            <a:pPr marL="285750" indent="-285750" fontAlgn="auto">
              <a:spcBef>
                <a:spcPts val="0"/>
              </a:spcBef>
              <a:spcAft>
                <a:spcPts val="0"/>
              </a:spcAft>
              <a:buFont typeface="Arial" panose="020B0604020202020204" pitchFamily="34" charset="0"/>
              <a:buChar char="•"/>
              <a:defRPr/>
            </a:pPr>
            <a:endParaRPr lang="es-ES" sz="1400" dirty="0">
              <a:solidFill>
                <a:schemeClr val="tx1"/>
              </a:solidFill>
            </a:endParaRPr>
          </a:p>
          <a:p>
            <a:pPr marL="285750" indent="-285750" fontAlgn="auto">
              <a:spcBef>
                <a:spcPts val="0"/>
              </a:spcBef>
              <a:spcAft>
                <a:spcPts val="0"/>
              </a:spcAft>
              <a:buFont typeface="Arial" panose="020B0604020202020204" pitchFamily="34" charset="0"/>
              <a:buChar char="•"/>
              <a:defRPr/>
            </a:pPr>
            <a:r>
              <a:rPr lang="es-ES" sz="1400" dirty="0">
                <a:solidFill>
                  <a:schemeClr val="tx1"/>
                </a:solidFill>
              </a:rPr>
              <a:t>La falta de acceso regulado y transparente a la acción pública, como norma y no como excepción.</a:t>
            </a:r>
          </a:p>
          <a:p>
            <a:pPr fontAlgn="auto">
              <a:spcBef>
                <a:spcPts val="0"/>
              </a:spcBef>
              <a:spcAft>
                <a:spcPts val="0"/>
              </a:spcAft>
              <a:defRPr/>
            </a:pPr>
            <a:endParaRPr lang="es-ES" sz="1400" dirty="0">
              <a:solidFill>
                <a:schemeClr val="tx1"/>
              </a:solidFill>
            </a:endParaRPr>
          </a:p>
          <a:p>
            <a:pPr marL="285750" indent="-285750" fontAlgn="auto">
              <a:spcBef>
                <a:spcPts val="0"/>
              </a:spcBef>
              <a:spcAft>
                <a:spcPts val="0"/>
              </a:spcAft>
              <a:buFont typeface="Arial" panose="020B0604020202020204" pitchFamily="34" charset="0"/>
              <a:buChar char="•"/>
              <a:defRPr/>
            </a:pPr>
            <a:r>
              <a:rPr lang="es-ES" sz="1400" dirty="0">
                <a:solidFill>
                  <a:schemeClr val="tx1"/>
                </a:solidFill>
              </a:rPr>
              <a:t>Las falta de recursos en algunos casos y el mal uso de los recursos en otros.</a:t>
            </a:r>
          </a:p>
          <a:p>
            <a:pPr fontAlgn="auto">
              <a:spcBef>
                <a:spcPts val="0"/>
              </a:spcBef>
              <a:spcAft>
                <a:spcPts val="0"/>
              </a:spcAft>
              <a:defRPr/>
            </a:pPr>
            <a:endParaRPr lang="es-ES" sz="1400" dirty="0">
              <a:solidFill>
                <a:schemeClr val="tx1"/>
              </a:solidFill>
            </a:endParaRPr>
          </a:p>
          <a:p>
            <a:pPr marL="285750" indent="-285750" fontAlgn="auto">
              <a:spcBef>
                <a:spcPts val="0"/>
              </a:spcBef>
              <a:spcAft>
                <a:spcPts val="0"/>
              </a:spcAft>
              <a:buFont typeface="Arial" panose="020B0604020202020204" pitchFamily="34" charset="0"/>
              <a:buChar char="•"/>
              <a:defRPr/>
            </a:pPr>
            <a:r>
              <a:rPr lang="es-ES" sz="1400" dirty="0">
                <a:solidFill>
                  <a:schemeClr val="tx1"/>
                </a:solidFill>
              </a:rPr>
              <a:t>No hay autoridad que pueda respetarse y seguirse en cuanto al cumplimiento de tareas y objetivos institucionales.</a:t>
            </a:r>
          </a:p>
        </p:txBody>
      </p:sp>
      <p:sp>
        <p:nvSpPr>
          <p:cNvPr id="29746" name="Rectángulo 7"/>
          <p:cNvSpPr>
            <a:spLocks noChangeArrowheads="1"/>
          </p:cNvSpPr>
          <p:nvPr/>
        </p:nvSpPr>
        <p:spPr bwMode="auto">
          <a:xfrm>
            <a:off x="1319213" y="1936750"/>
            <a:ext cx="1819275" cy="368300"/>
          </a:xfrm>
          <a:prstGeom prst="rect">
            <a:avLst/>
          </a:prstGeom>
          <a:noFill/>
          <a:ln w="9525">
            <a:noFill/>
            <a:miter lim="800000"/>
            <a:headEnd/>
            <a:tailEnd/>
          </a:ln>
        </p:spPr>
        <p:txBody>
          <a:bodyPr wrap="none">
            <a:spAutoFit/>
          </a:bodyPr>
          <a:lstStyle/>
          <a:p>
            <a:r>
              <a:rPr lang="es-ES" b="1">
                <a:latin typeface="Calibri" pitchFamily="34" charset="0"/>
              </a:rPr>
              <a:t>Las instituciones:</a:t>
            </a:r>
            <a:endParaRPr lang="es-ES">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13" name="CuadroTexto 12"/>
          <p:cNvSpPr txBox="1"/>
          <p:nvPr/>
        </p:nvSpPr>
        <p:spPr>
          <a:xfrm>
            <a:off x="132163" y="2921358"/>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Cómo</a:t>
            </a:r>
          </a:p>
        </p:txBody>
      </p:sp>
      <p:sp>
        <p:nvSpPr>
          <p:cNvPr id="14" name="CuadroTexto 13"/>
          <p:cNvSpPr txBox="1"/>
          <p:nvPr/>
        </p:nvSpPr>
        <p:spPr>
          <a:xfrm>
            <a:off x="132163" y="3898006"/>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Resultados</a:t>
            </a:r>
          </a:p>
        </p:txBody>
      </p:sp>
      <p:sp>
        <p:nvSpPr>
          <p:cNvPr id="15" name="CuadroTexto 14"/>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17" name="CuadroTexto 16"/>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18" name="Rectángulo 17"/>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sp>
        <p:nvSpPr>
          <p:cNvPr id="27" name="Rectángulo redondeado 26"/>
          <p:cNvSpPr/>
          <p:nvPr/>
        </p:nvSpPr>
        <p:spPr>
          <a:xfrm>
            <a:off x="3198084" y="770643"/>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8" name="Rectángulo redondeado 27"/>
          <p:cNvSpPr/>
          <p:nvPr/>
        </p:nvSpPr>
        <p:spPr>
          <a:xfrm>
            <a:off x="5278786" y="770643"/>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9" name="Rectángulo redondeado 28"/>
          <p:cNvSpPr/>
          <p:nvPr/>
        </p:nvSpPr>
        <p:spPr>
          <a:xfrm>
            <a:off x="7359488" y="770642"/>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0" name="Rectángulo redondeado 29"/>
          <p:cNvSpPr/>
          <p:nvPr/>
        </p:nvSpPr>
        <p:spPr>
          <a:xfrm>
            <a:off x="9440190" y="770641"/>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Rectángulo redondeado 4"/>
          <p:cNvSpPr/>
          <p:nvPr/>
        </p:nvSpPr>
        <p:spPr>
          <a:xfrm>
            <a:off x="1117382" y="770644"/>
            <a:ext cx="2006600" cy="646331"/>
          </a:xfrm>
          <a:prstGeom prst="roundRect">
            <a:avLst/>
          </a:prstGeom>
          <a:solidFill>
            <a:srgbClr val="FDFBE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chemeClr val="tx1"/>
                </a:solidFill>
              </a:rPr>
              <a:t>La participación ciudadana</a:t>
            </a:r>
          </a:p>
        </p:txBody>
      </p:sp>
      <p:sp>
        <p:nvSpPr>
          <p:cNvPr id="31" name="CuadroTexto 30"/>
          <p:cNvSpPr txBox="1"/>
          <p:nvPr/>
        </p:nvSpPr>
        <p:spPr>
          <a:xfrm>
            <a:off x="3168166" y="92418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La situación </a:t>
            </a:r>
          </a:p>
        </p:txBody>
      </p:sp>
      <p:sp>
        <p:nvSpPr>
          <p:cNvPr id="32" name="CuadroTexto 31"/>
          <p:cNvSpPr txBox="1"/>
          <p:nvPr/>
        </p:nvSpPr>
        <p:spPr>
          <a:xfrm>
            <a:off x="5231432"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Las causas </a:t>
            </a:r>
          </a:p>
        </p:txBody>
      </p:sp>
      <p:sp>
        <p:nvSpPr>
          <p:cNvPr id="33" name="CuadroTexto 32"/>
          <p:cNvSpPr txBox="1"/>
          <p:nvPr/>
        </p:nvSpPr>
        <p:spPr>
          <a:xfrm>
            <a:off x="7373755" y="909140"/>
            <a:ext cx="2006600" cy="369332"/>
          </a:xfrm>
          <a:prstGeom prst="rect">
            <a:avLst/>
          </a:prstGeom>
          <a:noFill/>
          <a:effectLst>
            <a:softEdge rad="31750"/>
          </a:effectLst>
        </p:spPr>
        <p:txBody>
          <a:bodyPr>
            <a:spAutoFit/>
          </a:bodyPr>
          <a:lstStyle/>
          <a:p>
            <a:pPr algn="ctr" fontAlgn="auto">
              <a:spcBef>
                <a:spcPts val="0"/>
              </a:spcBef>
              <a:spcAft>
                <a:spcPts val="0"/>
              </a:spcAft>
              <a:defRPr/>
            </a:pPr>
            <a:r>
              <a:rPr lang="es-ES" dirty="0">
                <a:latin typeface="+mn-lt"/>
                <a:cs typeface="+mn-cs"/>
              </a:rPr>
              <a:t>Los protagonistas</a:t>
            </a:r>
          </a:p>
        </p:txBody>
      </p:sp>
      <p:sp>
        <p:nvSpPr>
          <p:cNvPr id="34" name="CuadroTexto 33"/>
          <p:cNvSpPr txBox="1"/>
          <p:nvPr/>
        </p:nvSpPr>
        <p:spPr>
          <a:xfrm>
            <a:off x="9425923" y="789058"/>
            <a:ext cx="2006600" cy="646331"/>
          </a:xfrm>
          <a:prstGeom prst="rect">
            <a:avLst/>
          </a:prstGeom>
          <a:solidFill>
            <a:srgbClr val="CA7E18"/>
          </a:solidFill>
          <a:effectLst>
            <a:softEdge rad="31750"/>
          </a:effectLst>
        </p:spPr>
        <p:txBody>
          <a:bodyPr>
            <a:spAutoFit/>
          </a:bodyPr>
          <a:lstStyle/>
          <a:p>
            <a:pPr algn="ctr" fontAlgn="auto">
              <a:spcBef>
                <a:spcPts val="0"/>
              </a:spcBef>
              <a:spcAft>
                <a:spcPts val="0"/>
              </a:spcAft>
              <a:defRPr/>
            </a:pPr>
            <a:r>
              <a:rPr lang="es-ES" b="1" dirty="0">
                <a:solidFill>
                  <a:schemeClr val="bg1"/>
                </a:solidFill>
                <a:latin typeface="+mn-lt"/>
                <a:cs typeface="+mn-cs"/>
              </a:rPr>
              <a:t>Los instrumentos/ recursos</a:t>
            </a:r>
          </a:p>
        </p:txBody>
      </p:sp>
      <p:sp>
        <p:nvSpPr>
          <p:cNvPr id="35" name="Rectángulo 34"/>
          <p:cNvSpPr/>
          <p:nvPr/>
        </p:nvSpPr>
        <p:spPr>
          <a:xfrm>
            <a:off x="1117382" y="2877900"/>
            <a:ext cx="10856904" cy="3797650"/>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algn="ctr" fontAlgn="auto">
              <a:lnSpc>
                <a:spcPct val="150000"/>
              </a:lnSpc>
              <a:spcBef>
                <a:spcPts val="0"/>
              </a:spcBef>
              <a:spcAft>
                <a:spcPts val="0"/>
              </a:spcAft>
              <a:defRPr/>
            </a:pPr>
            <a:endParaRPr lang="es-ES" sz="1400" dirty="0">
              <a:solidFill>
                <a:schemeClr val="tx1"/>
              </a:solidFill>
              <a:latin typeface="Arial" panose="020B0604020202020204" pitchFamily="34" charset="0"/>
              <a:cs typeface="Arial" panose="020B0604020202020204" pitchFamily="34" charset="0"/>
            </a:endParaRPr>
          </a:p>
        </p:txBody>
      </p:sp>
      <p:sp>
        <p:nvSpPr>
          <p:cNvPr id="30767" name="Rectángulo 18"/>
          <p:cNvSpPr>
            <a:spLocks noChangeArrowheads="1"/>
          </p:cNvSpPr>
          <p:nvPr/>
        </p:nvSpPr>
        <p:spPr bwMode="auto">
          <a:xfrm>
            <a:off x="1466850" y="3121025"/>
            <a:ext cx="10155238" cy="3201988"/>
          </a:xfrm>
          <a:prstGeom prst="rect">
            <a:avLst/>
          </a:prstGeom>
          <a:noFill/>
          <a:ln w="9525">
            <a:noFill/>
            <a:miter lim="800000"/>
            <a:headEnd/>
            <a:tailEnd/>
          </a:ln>
        </p:spPr>
        <p:txBody>
          <a:bodyPr>
            <a:spAutoFit/>
          </a:bodyPr>
          <a:lstStyle/>
          <a:p>
            <a:pPr marL="342900" indent="-342900" algn="just">
              <a:spcAft>
                <a:spcPts val="800"/>
              </a:spcAft>
              <a:buSzPct val="80000"/>
              <a:buFont typeface="Wingdings" pitchFamily="2" charset="2"/>
              <a:buChar char="§"/>
            </a:pPr>
            <a:r>
              <a:rPr lang="es-ES" b="1" i="1">
                <a:latin typeface="Calibri" pitchFamily="34" charset="0"/>
              </a:rPr>
              <a:t>Área de Participación Ciudadana del Excmo. Ayunt. de Arrecife: iniciando proceso de consolidación </a:t>
            </a:r>
            <a:endParaRPr lang="es-ES">
              <a:latin typeface="Calibri" pitchFamily="34" charset="0"/>
            </a:endParaRPr>
          </a:p>
          <a:p>
            <a:pPr marL="342900" indent="-342900" algn="just">
              <a:spcAft>
                <a:spcPts val="800"/>
              </a:spcAft>
              <a:buSzPct val="80000"/>
              <a:buFont typeface="Wingdings" pitchFamily="2" charset="2"/>
              <a:buChar char="§"/>
            </a:pPr>
            <a:r>
              <a:rPr lang="es-ES" b="1" i="1">
                <a:latin typeface="Calibri" pitchFamily="34" charset="0"/>
              </a:rPr>
              <a:t>Reglamento de Participación Ciudadana del Excmo. Ayunt. de Arrecife: desconocido / falta de dinamización </a:t>
            </a:r>
            <a:endParaRPr lang="es-ES">
              <a:latin typeface="Calibri" pitchFamily="34" charset="0"/>
            </a:endParaRPr>
          </a:p>
          <a:p>
            <a:pPr marL="342900" indent="-342900" algn="just">
              <a:spcAft>
                <a:spcPts val="800"/>
              </a:spcAft>
              <a:buSzPct val="80000"/>
              <a:buFont typeface="Wingdings" pitchFamily="2" charset="2"/>
              <a:buChar char="§"/>
            </a:pPr>
            <a:r>
              <a:rPr lang="es-ES" b="1" i="1">
                <a:latin typeface="Calibri" pitchFamily="34" charset="0"/>
              </a:rPr>
              <a:t>Centros Socioculturales:  infrautilizados, conflictos en la gestión </a:t>
            </a:r>
            <a:endParaRPr lang="es-ES">
              <a:latin typeface="Calibri" pitchFamily="34" charset="0"/>
            </a:endParaRPr>
          </a:p>
          <a:p>
            <a:pPr marL="342900" indent="-342900" algn="just">
              <a:spcAft>
                <a:spcPts val="800"/>
              </a:spcAft>
              <a:buSzPct val="80000"/>
              <a:buFont typeface="Wingdings" pitchFamily="2" charset="2"/>
              <a:buChar char="§"/>
            </a:pPr>
            <a:r>
              <a:rPr lang="es-ES" b="1" i="1">
                <a:latin typeface="Calibri" pitchFamily="34" charset="0"/>
              </a:rPr>
              <a:t>Plan Estratégico de Participación Ciudadana (insular): desconocido, ambigüedad metodológica</a:t>
            </a:r>
            <a:endParaRPr lang="es-ES">
              <a:latin typeface="Calibri" pitchFamily="34" charset="0"/>
            </a:endParaRPr>
          </a:p>
          <a:p>
            <a:pPr marL="342900" indent="-342900" algn="just">
              <a:spcAft>
                <a:spcPts val="800"/>
              </a:spcAft>
              <a:buSzPct val="80000"/>
              <a:buFont typeface="Wingdings" pitchFamily="2" charset="2"/>
              <a:buChar char="§"/>
            </a:pPr>
            <a:r>
              <a:rPr lang="es-ES" b="1" i="1">
                <a:latin typeface="Calibri" pitchFamily="34" charset="0"/>
              </a:rPr>
              <a:t>Estrategia Lanzarote 2020 (insular): desconocida por la mayor parte de las asociaciones entrevistadas. Ínfima o no significativa representación del sector social.</a:t>
            </a:r>
            <a:endParaRPr lang="es-ES">
              <a:latin typeface="Calibri" pitchFamily="34" charset="0"/>
            </a:endParaRPr>
          </a:p>
          <a:p>
            <a:pPr marL="342900" indent="-342900" algn="just">
              <a:spcAft>
                <a:spcPts val="800"/>
              </a:spcAft>
              <a:buSzPct val="80000"/>
              <a:buFont typeface="Wingdings" pitchFamily="2" charset="2"/>
              <a:buChar char="§"/>
            </a:pPr>
            <a:r>
              <a:rPr lang="es-ES" b="1" i="1">
                <a:latin typeface="Calibri" pitchFamily="34" charset="0"/>
              </a:rPr>
              <a:t>Consejo de la Reserva de la Biosfera: órgano de participación, ¿qué tipo de participación?</a:t>
            </a:r>
            <a:endParaRPr lang="es-ES">
              <a:latin typeface="Calibri" pitchFamily="34" charset="0"/>
            </a:endParaRPr>
          </a:p>
          <a:p>
            <a:pPr marL="342900" indent="-342900" algn="just">
              <a:spcAft>
                <a:spcPts val="800"/>
              </a:spcAft>
              <a:buSzPct val="80000"/>
              <a:buFont typeface="Wingdings" pitchFamily="2" charset="2"/>
              <a:buChar char="§"/>
            </a:pPr>
            <a:r>
              <a:rPr lang="es-ES" b="1" i="1">
                <a:latin typeface="Calibri" pitchFamily="34" charset="0"/>
              </a:rPr>
              <a:t>Consejo Insular de las Asociaciones y del Voluntariado (CIVITAS): con poca o sin actividad conocida</a:t>
            </a:r>
            <a:endParaRPr lang="es-ES">
              <a:latin typeface="Calibri" pitchFamily="34" charset="0"/>
            </a:endParaRPr>
          </a:p>
        </p:txBody>
      </p:sp>
      <p:sp>
        <p:nvSpPr>
          <p:cNvPr id="2" name="Rectángulo 1"/>
          <p:cNvSpPr/>
          <p:nvPr/>
        </p:nvSpPr>
        <p:spPr>
          <a:xfrm>
            <a:off x="4281715" y="1861372"/>
            <a:ext cx="4528456" cy="923330"/>
          </a:xfrm>
          <a:prstGeom prst="rect">
            <a:avLst/>
          </a:prstGeom>
          <a:solidFill>
            <a:schemeClr val="accent1">
              <a:lumMod val="75000"/>
            </a:schemeClr>
          </a:solidFill>
          <a:effectLst>
            <a:softEdge rad="127000"/>
          </a:effectLst>
        </p:spPr>
        <p:txBody>
          <a:bodyPr>
            <a:spAutoFit/>
          </a:bodyPr>
          <a:lstStyle/>
          <a:p>
            <a:pPr algn="ctr" fontAlgn="auto">
              <a:spcBef>
                <a:spcPts val="0"/>
              </a:spcBef>
              <a:spcAft>
                <a:spcPts val="0"/>
              </a:spcAft>
              <a:defRPr/>
            </a:pPr>
            <a:endParaRPr lang="es-ES" b="1" cap="small" dirty="0">
              <a:latin typeface="+mn-lt"/>
              <a:cs typeface="+mn-cs"/>
            </a:endParaRPr>
          </a:p>
          <a:p>
            <a:pPr algn="ctr" fontAlgn="auto">
              <a:spcBef>
                <a:spcPts val="0"/>
              </a:spcBef>
              <a:spcAft>
                <a:spcPts val="0"/>
              </a:spcAft>
              <a:defRPr/>
            </a:pPr>
            <a:r>
              <a:rPr lang="es-ES" b="1" cap="small" dirty="0">
                <a:latin typeface="+mn-lt"/>
                <a:cs typeface="+mn-cs"/>
              </a:rPr>
              <a:t>Bajo o Nulo Impacto Social</a:t>
            </a:r>
          </a:p>
          <a:p>
            <a:pPr algn="ctr" fontAlgn="auto">
              <a:spcBef>
                <a:spcPts val="0"/>
              </a:spcBef>
              <a:spcAft>
                <a:spcPts val="0"/>
              </a:spcAft>
              <a:defRPr/>
            </a:pPr>
            <a:endParaRPr lang="es-ES" b="1" dirty="0">
              <a:latin typeface="+mn-lt"/>
              <a:cs typeface="+mn-cs"/>
            </a:endParaRPr>
          </a:p>
        </p:txBody>
      </p:sp>
      <p:sp>
        <p:nvSpPr>
          <p:cNvPr id="21" name="CuadroTexto 20"/>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Reflexión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n 3"/>
          <p:cNvPicPr>
            <a:picLocks noChangeAspect="1"/>
          </p:cNvPicPr>
          <p:nvPr/>
        </p:nvPicPr>
        <p:blipFill>
          <a:blip r:embed="rId2" cstate="print"/>
          <a:srcRect l="2184" t="7816" b="2075"/>
          <a:stretch>
            <a:fillRect/>
          </a:stretch>
        </p:blipFill>
        <p:spPr bwMode="auto">
          <a:xfrm>
            <a:off x="239713" y="222250"/>
            <a:ext cx="9124950" cy="6369050"/>
          </a:xfrm>
          <a:prstGeom prst="rect">
            <a:avLst/>
          </a:prstGeom>
          <a:noFill/>
          <a:ln w="9525">
            <a:noFill/>
            <a:miter lim="800000"/>
            <a:headEnd/>
            <a:tailEnd/>
          </a:ln>
        </p:spPr>
      </p:pic>
      <p:sp>
        <p:nvSpPr>
          <p:cNvPr id="33794" name="Rectángulo 4"/>
          <p:cNvSpPr>
            <a:spLocks noChangeArrowheads="1"/>
          </p:cNvSpPr>
          <p:nvPr/>
        </p:nvSpPr>
        <p:spPr bwMode="auto">
          <a:xfrm>
            <a:off x="9453563" y="4891088"/>
            <a:ext cx="2620962" cy="1816100"/>
          </a:xfrm>
          <a:prstGeom prst="rect">
            <a:avLst/>
          </a:prstGeom>
          <a:noFill/>
          <a:ln w="9525">
            <a:noFill/>
            <a:miter lim="800000"/>
            <a:headEnd/>
            <a:tailEnd/>
          </a:ln>
        </p:spPr>
        <p:txBody>
          <a:bodyPr wrap="none">
            <a:spAutoFit/>
          </a:bodyPr>
          <a:lstStyle/>
          <a:p>
            <a:pPr algn="r"/>
            <a:r>
              <a:rPr lang="es-ES" sz="1400" b="1" i="1">
                <a:cs typeface="Times New Roman" pitchFamily="18" charset="0"/>
              </a:rPr>
              <a:t>Contacto:</a:t>
            </a:r>
          </a:p>
          <a:p>
            <a:pPr algn="r"/>
            <a:endParaRPr lang="es-ES" sz="1400" b="1">
              <a:cs typeface="Times New Roman" pitchFamily="18" charset="0"/>
            </a:endParaRPr>
          </a:p>
          <a:p>
            <a:pPr algn="r"/>
            <a:r>
              <a:rPr lang="es-ES" sz="1200">
                <a:cs typeface="Times New Roman" pitchFamily="18" charset="0"/>
                <a:hlinkClick r:id="rId3"/>
              </a:rPr>
              <a:t>participacionciudadana@arrecife.es</a:t>
            </a:r>
            <a:endParaRPr lang="es-ES" sz="1200">
              <a:cs typeface="Times New Roman" pitchFamily="18" charset="0"/>
            </a:endParaRPr>
          </a:p>
          <a:p>
            <a:pPr algn="r"/>
            <a:endParaRPr lang="es-ES" sz="1200"/>
          </a:p>
          <a:p>
            <a:pPr algn="r"/>
            <a:r>
              <a:rPr lang="es-ES" sz="1200" b="1">
                <a:latin typeface="Calibri" pitchFamily="34" charset="0"/>
              </a:rPr>
              <a:t>Tlf.: 609.320.200</a:t>
            </a:r>
          </a:p>
          <a:p>
            <a:pPr algn="r"/>
            <a:endParaRPr lang="es-ES" sz="1200" b="1">
              <a:latin typeface="Calibri" pitchFamily="34" charset="0"/>
            </a:endParaRPr>
          </a:p>
          <a:p>
            <a:pPr algn="r"/>
            <a:r>
              <a:rPr lang="es-ES" sz="1200" b="1">
                <a:latin typeface="Calibri" pitchFamily="34" charset="0"/>
              </a:rPr>
              <a:t>Tomás José Hernández Domínguez</a:t>
            </a:r>
          </a:p>
          <a:p>
            <a:pPr algn="r"/>
            <a:endParaRPr lang="es-ES" sz="1200" b="1">
              <a:latin typeface="Calibri" pitchFamily="34" charset="0"/>
            </a:endParaRPr>
          </a:p>
          <a:p>
            <a:pPr algn="r"/>
            <a:endParaRPr lang="es-ES" sz="1200" b="1">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1544" y="391886"/>
            <a:ext cx="11245503" cy="6283663"/>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 name="Marcador de contenido 2"/>
          <p:cNvSpPr>
            <a:spLocks noGrp="1"/>
          </p:cNvSpPr>
          <p:nvPr>
            <p:ph idx="1"/>
          </p:nvPr>
        </p:nvSpPr>
        <p:spPr>
          <a:xfrm>
            <a:off x="1403350" y="1223963"/>
            <a:ext cx="9313863" cy="5324475"/>
          </a:xfrm>
        </p:spPr>
        <p:txBody>
          <a:bodyPr rtlCol="0">
            <a:noAutofit/>
          </a:bodyPr>
          <a:lstStyle/>
          <a:p>
            <a:pPr marL="0" indent="0" eaLnBrk="1" fontAlgn="auto" hangingPunct="1">
              <a:lnSpc>
                <a:spcPct val="100000"/>
              </a:lnSpc>
              <a:spcAft>
                <a:spcPts val="0"/>
              </a:spcAft>
              <a:buFont typeface="Arial" panose="020B0604020202020204" pitchFamily="34" charset="0"/>
              <a:buNone/>
              <a:defRPr/>
            </a:pPr>
            <a:r>
              <a:rPr lang="es-ES" dirty="0" smtClean="0"/>
              <a:t>Presentación/Introducción</a:t>
            </a:r>
            <a:r>
              <a:rPr lang="es-ES" sz="3200" dirty="0" smtClean="0"/>
              <a:t> </a:t>
            </a:r>
            <a:r>
              <a:rPr lang="es-ES" sz="1600" dirty="0" smtClean="0">
                <a:solidFill>
                  <a:schemeClr val="accent2">
                    <a:lumMod val="75000"/>
                  </a:schemeClr>
                </a:solidFill>
              </a:rPr>
              <a:t>(5´)</a:t>
            </a:r>
          </a:p>
          <a:p>
            <a:pPr marL="0" indent="0" eaLnBrk="1" fontAlgn="auto" hangingPunct="1">
              <a:lnSpc>
                <a:spcPct val="100000"/>
              </a:lnSpc>
              <a:spcBef>
                <a:spcPts val="0"/>
              </a:spcBef>
              <a:spcAft>
                <a:spcPts val="0"/>
              </a:spcAft>
              <a:buFont typeface="Arial" panose="020B0604020202020204" pitchFamily="34" charset="0"/>
              <a:buNone/>
              <a:defRPr/>
            </a:pPr>
            <a:r>
              <a:rPr lang="es-ES" sz="1200" i="1" dirty="0" smtClean="0">
                <a:solidFill>
                  <a:schemeClr val="accent2">
                    <a:lumMod val="75000"/>
                  </a:schemeClr>
                </a:solidFill>
                <a:effectLst>
                  <a:outerShdw blurRad="38100" dist="38100" dir="2700000" algn="tl">
                    <a:srgbClr val="000000">
                      <a:alpha val="43137"/>
                    </a:srgbClr>
                  </a:outerShdw>
                </a:effectLst>
              </a:rPr>
              <a:t>Responsable público municipal. Excmo. Ayuntamiento de Arrecife</a:t>
            </a:r>
          </a:p>
          <a:p>
            <a:pPr marL="0" indent="0" eaLnBrk="1" fontAlgn="auto" hangingPunct="1">
              <a:lnSpc>
                <a:spcPct val="100000"/>
              </a:lnSpc>
              <a:spcAft>
                <a:spcPts val="0"/>
              </a:spcAft>
              <a:buFont typeface="Arial" panose="020B0604020202020204" pitchFamily="34" charset="0"/>
              <a:buNone/>
              <a:defRPr/>
            </a:pPr>
            <a:r>
              <a:rPr lang="es-ES" dirty="0" smtClean="0"/>
              <a:t>¿</a:t>
            </a:r>
            <a:r>
              <a:rPr lang="es-ES" sz="4000" b="1" dirty="0" smtClean="0"/>
              <a:t>Por qué </a:t>
            </a:r>
            <a:r>
              <a:rPr lang="es-ES" dirty="0" smtClean="0"/>
              <a:t>se realiza un diagnóstico? </a:t>
            </a:r>
            <a:r>
              <a:rPr lang="es-ES" sz="1600" dirty="0" smtClean="0">
                <a:solidFill>
                  <a:srgbClr val="ED7D31">
                    <a:lumMod val="75000"/>
                  </a:srgbClr>
                </a:solidFill>
              </a:rPr>
              <a:t>(5´)</a:t>
            </a:r>
          </a:p>
          <a:p>
            <a:pPr marL="0" indent="0" eaLnBrk="1" fontAlgn="auto" hangingPunct="1">
              <a:lnSpc>
                <a:spcPct val="100000"/>
              </a:lnSpc>
              <a:spcBef>
                <a:spcPts val="0"/>
              </a:spcBef>
              <a:spcAft>
                <a:spcPts val="0"/>
              </a:spcAft>
              <a:buFont typeface="Arial" panose="020B0604020202020204" pitchFamily="34" charset="0"/>
              <a:buNone/>
              <a:defRPr/>
            </a:pPr>
            <a:r>
              <a:rPr lang="es-ES" sz="1200" i="1" dirty="0" smtClean="0">
                <a:solidFill>
                  <a:srgbClr val="ED7D31">
                    <a:lumMod val="75000"/>
                  </a:srgbClr>
                </a:solidFill>
                <a:effectLst>
                  <a:outerShdw blurRad="38100" dist="38100" dir="2700000" algn="tl">
                    <a:srgbClr val="000000">
                      <a:alpha val="43137"/>
                    </a:srgbClr>
                  </a:outerShdw>
                </a:effectLst>
              </a:rPr>
              <a:t>Técnico municipal.</a:t>
            </a:r>
            <a:r>
              <a:rPr lang="es-ES" sz="1200" i="1" dirty="0">
                <a:solidFill>
                  <a:srgbClr val="ED7D31">
                    <a:lumMod val="75000"/>
                  </a:srgbClr>
                </a:solidFill>
                <a:effectLst>
                  <a:outerShdw blurRad="38100" dist="38100" dir="2700000" algn="tl">
                    <a:srgbClr val="000000">
                      <a:alpha val="43137"/>
                    </a:srgbClr>
                  </a:outerShdw>
                </a:effectLst>
              </a:rPr>
              <a:t> Excmo. Ayuntamiento de Arrecife</a:t>
            </a:r>
          </a:p>
          <a:p>
            <a:pPr marL="0" indent="0" eaLnBrk="1" fontAlgn="auto" hangingPunct="1">
              <a:lnSpc>
                <a:spcPct val="100000"/>
              </a:lnSpc>
              <a:spcAft>
                <a:spcPts val="0"/>
              </a:spcAft>
              <a:buFont typeface="Arial" panose="020B0604020202020204" pitchFamily="34" charset="0"/>
              <a:buNone/>
              <a:defRPr/>
            </a:pPr>
            <a:r>
              <a:rPr lang="es-ES" dirty="0" smtClean="0"/>
              <a:t>¿</a:t>
            </a:r>
            <a:r>
              <a:rPr lang="es-ES" sz="4000" b="1" dirty="0" smtClean="0"/>
              <a:t>Cómo</a:t>
            </a:r>
            <a:r>
              <a:rPr lang="es-ES" dirty="0" smtClean="0"/>
              <a:t> se ha realizado? </a:t>
            </a:r>
            <a:r>
              <a:rPr lang="es-ES" sz="1600" dirty="0" smtClean="0">
                <a:solidFill>
                  <a:srgbClr val="ED7D31">
                    <a:lumMod val="75000"/>
                  </a:srgbClr>
                </a:solidFill>
              </a:rPr>
              <a:t>(10´)</a:t>
            </a:r>
          </a:p>
          <a:p>
            <a:pPr marL="0" indent="0" eaLnBrk="1" fontAlgn="auto" hangingPunct="1">
              <a:lnSpc>
                <a:spcPct val="100000"/>
              </a:lnSpc>
              <a:spcBef>
                <a:spcPts val="0"/>
              </a:spcBef>
              <a:spcAft>
                <a:spcPts val="0"/>
              </a:spcAft>
              <a:buFont typeface="Arial" panose="020B0604020202020204" pitchFamily="34" charset="0"/>
              <a:buNone/>
              <a:defRPr/>
            </a:pPr>
            <a:r>
              <a:rPr lang="es-ES" sz="1200" i="1" dirty="0" smtClean="0">
                <a:solidFill>
                  <a:srgbClr val="ED7D31">
                    <a:lumMod val="75000"/>
                  </a:srgbClr>
                </a:solidFill>
                <a:effectLst>
                  <a:outerShdw blurRad="38100" dist="38100" dir="2700000" algn="tl">
                    <a:srgbClr val="000000">
                      <a:alpha val="43137"/>
                    </a:srgbClr>
                  </a:outerShdw>
                </a:effectLst>
              </a:rPr>
              <a:t>Técnico Tágora Estudios e Intervención Social</a:t>
            </a:r>
            <a:endParaRPr lang="es-ES" sz="1200" i="1" dirty="0">
              <a:solidFill>
                <a:srgbClr val="ED7D31">
                  <a:lumMod val="75000"/>
                </a:srgbClr>
              </a:solidFill>
              <a:effectLst>
                <a:outerShdw blurRad="38100" dist="38100" dir="2700000" algn="tl">
                  <a:srgbClr val="000000">
                    <a:alpha val="43137"/>
                  </a:srgbClr>
                </a:outerShdw>
              </a:effectLst>
            </a:endParaRPr>
          </a:p>
          <a:p>
            <a:pPr marL="0" indent="0" eaLnBrk="1" fontAlgn="auto" hangingPunct="1">
              <a:lnSpc>
                <a:spcPct val="100000"/>
              </a:lnSpc>
              <a:spcAft>
                <a:spcPts val="0"/>
              </a:spcAft>
              <a:buFont typeface="Arial" panose="020B0604020202020204" pitchFamily="34" charset="0"/>
              <a:buNone/>
              <a:defRPr/>
            </a:pPr>
            <a:r>
              <a:rPr lang="es-ES" dirty="0" smtClean="0"/>
              <a:t>Cuáles son los </a:t>
            </a:r>
            <a:r>
              <a:rPr lang="es-ES" sz="4000" b="1" dirty="0" smtClean="0"/>
              <a:t>Resultados </a:t>
            </a:r>
            <a:r>
              <a:rPr lang="es-ES" dirty="0" smtClean="0"/>
              <a:t>obtenidos</a:t>
            </a:r>
            <a:r>
              <a:rPr lang="es-ES" sz="3200" dirty="0" smtClean="0"/>
              <a:t> </a:t>
            </a:r>
            <a:r>
              <a:rPr lang="es-ES" sz="1600" dirty="0" smtClean="0">
                <a:solidFill>
                  <a:srgbClr val="ED7D31">
                    <a:lumMod val="75000"/>
                  </a:srgbClr>
                </a:solidFill>
              </a:rPr>
              <a:t>(10´)</a:t>
            </a:r>
          </a:p>
          <a:p>
            <a:pPr marL="0" indent="0" eaLnBrk="1" fontAlgn="auto" hangingPunct="1">
              <a:lnSpc>
                <a:spcPct val="100000"/>
              </a:lnSpc>
              <a:spcBef>
                <a:spcPts val="0"/>
              </a:spcBef>
              <a:spcAft>
                <a:spcPts val="0"/>
              </a:spcAft>
              <a:buFont typeface="Arial" panose="020B0604020202020204" pitchFamily="34" charset="0"/>
              <a:buNone/>
              <a:defRPr/>
            </a:pPr>
            <a:r>
              <a:rPr lang="es-ES" sz="1200" i="1" dirty="0">
                <a:solidFill>
                  <a:srgbClr val="ED7D31">
                    <a:lumMod val="75000"/>
                  </a:srgbClr>
                </a:solidFill>
                <a:effectLst>
                  <a:outerShdw blurRad="38100" dist="38100" dir="2700000" algn="tl">
                    <a:srgbClr val="000000">
                      <a:alpha val="43137"/>
                    </a:srgbClr>
                  </a:outerShdw>
                </a:effectLst>
              </a:rPr>
              <a:t>Técnico Tágora Estudios e Intervención </a:t>
            </a:r>
            <a:r>
              <a:rPr lang="es-ES" sz="1200" i="1" dirty="0" smtClean="0">
                <a:solidFill>
                  <a:srgbClr val="ED7D31">
                    <a:lumMod val="75000"/>
                  </a:srgbClr>
                </a:solidFill>
                <a:effectLst>
                  <a:outerShdw blurRad="38100" dist="38100" dir="2700000" algn="tl">
                    <a:srgbClr val="000000">
                      <a:alpha val="43137"/>
                    </a:srgbClr>
                  </a:outerShdw>
                </a:effectLst>
              </a:rPr>
              <a:t>Social</a:t>
            </a:r>
            <a:endParaRPr lang="es-ES" sz="4800" b="1" dirty="0" smtClean="0"/>
          </a:p>
          <a:p>
            <a:pPr marL="0" indent="0" eaLnBrk="1" fontAlgn="auto" hangingPunct="1">
              <a:lnSpc>
                <a:spcPct val="100000"/>
              </a:lnSpc>
              <a:spcAft>
                <a:spcPts val="0"/>
              </a:spcAft>
              <a:buFont typeface="Arial" panose="020B0604020202020204" pitchFamily="34" charset="0"/>
              <a:buNone/>
              <a:defRPr/>
            </a:pPr>
            <a:r>
              <a:rPr lang="es-ES" dirty="0" smtClean="0"/>
              <a:t>Preguntas/Dudas/Comentarios</a:t>
            </a:r>
            <a:r>
              <a:rPr lang="es-ES" sz="3200" dirty="0" smtClean="0"/>
              <a:t> </a:t>
            </a:r>
            <a:r>
              <a:rPr lang="es-ES" sz="1600" dirty="0" smtClean="0">
                <a:solidFill>
                  <a:srgbClr val="ED7D31">
                    <a:lumMod val="75000"/>
                  </a:srgbClr>
                </a:solidFill>
              </a:rPr>
              <a:t>(15´)</a:t>
            </a:r>
          </a:p>
          <a:p>
            <a:pPr marL="0" indent="0" eaLnBrk="1" fontAlgn="auto" hangingPunct="1">
              <a:lnSpc>
                <a:spcPct val="100000"/>
              </a:lnSpc>
              <a:spcAft>
                <a:spcPts val="0"/>
              </a:spcAft>
              <a:buFont typeface="Arial" panose="020B0604020202020204" pitchFamily="34" charset="0"/>
              <a:buNone/>
              <a:defRPr/>
            </a:pPr>
            <a:r>
              <a:rPr lang="es-ES" sz="2400" b="1" dirty="0" smtClean="0"/>
              <a:t>Reflexión grupal </a:t>
            </a:r>
            <a:r>
              <a:rPr lang="es-ES" sz="1800" dirty="0" smtClean="0">
                <a:solidFill>
                  <a:srgbClr val="ED7D31">
                    <a:lumMod val="75000"/>
                  </a:srgbClr>
                </a:solidFill>
              </a:rPr>
              <a:t>(30´) </a:t>
            </a:r>
          </a:p>
          <a:p>
            <a:pPr marL="0" indent="0" eaLnBrk="1" fontAlgn="auto" hangingPunct="1">
              <a:lnSpc>
                <a:spcPct val="100000"/>
              </a:lnSpc>
              <a:spcBef>
                <a:spcPts val="0"/>
              </a:spcBef>
              <a:spcAft>
                <a:spcPts val="0"/>
              </a:spcAft>
              <a:buFont typeface="Arial" panose="020B0604020202020204" pitchFamily="34" charset="0"/>
              <a:buNone/>
              <a:defRPr/>
            </a:pPr>
            <a:r>
              <a:rPr lang="es-ES" sz="1200" i="1" dirty="0" smtClean="0">
                <a:solidFill>
                  <a:srgbClr val="ED7D31">
                    <a:lumMod val="75000"/>
                  </a:srgbClr>
                </a:solidFill>
                <a:effectLst>
                  <a:outerShdw blurRad="38100" dist="38100" dir="2700000" algn="tl">
                    <a:srgbClr val="000000">
                      <a:alpha val="43137"/>
                    </a:srgbClr>
                  </a:outerShdw>
                </a:effectLst>
              </a:rPr>
              <a:t>Modera: Técnico </a:t>
            </a:r>
            <a:r>
              <a:rPr lang="es-ES" sz="1200" i="1" dirty="0">
                <a:solidFill>
                  <a:srgbClr val="ED7D31">
                    <a:lumMod val="75000"/>
                  </a:srgbClr>
                </a:solidFill>
                <a:effectLst>
                  <a:outerShdw blurRad="38100" dist="38100" dir="2700000" algn="tl">
                    <a:srgbClr val="000000">
                      <a:alpha val="43137"/>
                    </a:srgbClr>
                  </a:outerShdw>
                </a:effectLst>
              </a:rPr>
              <a:t>Tágora Estudios e Intervención </a:t>
            </a:r>
            <a:r>
              <a:rPr lang="es-ES" sz="1200" i="1" dirty="0" smtClean="0">
                <a:solidFill>
                  <a:srgbClr val="ED7D31">
                    <a:lumMod val="75000"/>
                  </a:srgbClr>
                </a:solidFill>
                <a:effectLst>
                  <a:outerShdw blurRad="38100" dist="38100" dir="2700000" algn="tl">
                    <a:srgbClr val="000000">
                      <a:alpha val="43137"/>
                    </a:srgbClr>
                  </a:outerShdw>
                </a:effectLst>
              </a:rPr>
              <a:t>Social</a:t>
            </a:r>
            <a:endParaRPr lang="es-ES" sz="1200" i="1" dirty="0">
              <a:solidFill>
                <a:srgbClr val="ED7D31">
                  <a:lumMod val="75000"/>
                </a:srgbClr>
              </a:solidFill>
              <a:effectLst>
                <a:outerShdw blurRad="38100" dist="38100" dir="2700000" algn="tl">
                  <a:srgbClr val="000000">
                    <a:alpha val="43137"/>
                  </a:srgbClr>
                </a:outerShdw>
              </a:effectLst>
            </a:endParaRPr>
          </a:p>
        </p:txBody>
      </p:sp>
      <p:sp>
        <p:nvSpPr>
          <p:cNvPr id="4" name="CuadroTexto 3"/>
          <p:cNvSpPr txBox="1"/>
          <p:nvPr/>
        </p:nvSpPr>
        <p:spPr>
          <a:xfrm>
            <a:off x="132163" y="1944710"/>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t>Por qué</a:t>
            </a:r>
          </a:p>
        </p:txBody>
      </p:sp>
      <p:sp>
        <p:nvSpPr>
          <p:cNvPr id="5" name="CuadroTexto 4"/>
          <p:cNvSpPr txBox="1"/>
          <p:nvPr/>
        </p:nvSpPr>
        <p:spPr>
          <a:xfrm>
            <a:off x="132163" y="2921358"/>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t>Cómo</a:t>
            </a:r>
          </a:p>
        </p:txBody>
      </p:sp>
      <p:sp>
        <p:nvSpPr>
          <p:cNvPr id="6" name="CuadroTexto 5"/>
          <p:cNvSpPr txBox="1"/>
          <p:nvPr/>
        </p:nvSpPr>
        <p:spPr>
          <a:xfrm>
            <a:off x="132163" y="3898006"/>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t>Resultados</a:t>
            </a:r>
          </a:p>
        </p:txBody>
      </p:sp>
      <p:sp>
        <p:nvSpPr>
          <p:cNvPr id="7" name="CuadroTexto 6"/>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t>Dudas</a:t>
            </a:r>
          </a:p>
        </p:txBody>
      </p:sp>
      <p:sp>
        <p:nvSpPr>
          <p:cNvPr id="8" name="CuadroTexto 7"/>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t>Reflexión</a:t>
            </a:r>
          </a:p>
        </p:txBody>
      </p:sp>
      <p:sp>
        <p:nvSpPr>
          <p:cNvPr id="9" name="CuadroTexto 8"/>
          <p:cNvSpPr txBox="1"/>
          <p:nvPr/>
        </p:nvSpPr>
        <p:spPr>
          <a:xfrm>
            <a:off x="132163" y="968062"/>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Presentación</a:t>
            </a:r>
          </a:p>
        </p:txBody>
      </p:sp>
      <p:sp>
        <p:nvSpPr>
          <p:cNvPr id="10" name="Rectángulo 9"/>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sp>
        <p:nvSpPr>
          <p:cNvPr id="11" name="Rectángulo 10"/>
          <p:cNvSpPr/>
          <p:nvPr/>
        </p:nvSpPr>
        <p:spPr>
          <a:xfrm>
            <a:off x="550863" y="611188"/>
            <a:ext cx="2497137" cy="392112"/>
          </a:xfrm>
          <a:prstGeom prst="rect">
            <a:avLst/>
          </a:prstGeom>
        </p:spPr>
        <p:txBody>
          <a:bodyPr>
            <a:spAutoFit/>
          </a:bodyPr>
          <a:lstStyle/>
          <a:p>
            <a:pPr lvl="1" fontAlgn="auto">
              <a:lnSpc>
                <a:spcPct val="115000"/>
              </a:lnSpc>
              <a:spcBef>
                <a:spcPts val="0"/>
              </a:spcBef>
              <a:spcAft>
                <a:spcPts val="1000"/>
              </a:spcAft>
              <a:defRPr/>
            </a:pPr>
            <a:r>
              <a:rPr lang="es-ES" b="1" cap="small" dirty="0">
                <a:latin typeface="Arial Black" panose="020B0A04020102020204" pitchFamily="34" charset="0"/>
                <a:ea typeface="Times New Roman" panose="02020603050405020304" pitchFamily="18" charset="0"/>
                <a:cs typeface="Calibri" panose="020F0502020204030204" pitchFamily="34" charset="0"/>
              </a:rPr>
              <a:t>Índice</a:t>
            </a:r>
            <a:endParaRPr lang="es-ES" cap="small" dirty="0">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551544" y="398773"/>
            <a:ext cx="11245503" cy="6283663"/>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4" name="Imagen 3"/>
          <p:cNvPicPr>
            <a:picLocks noChangeAspect="1"/>
          </p:cNvPicPr>
          <p:nvPr/>
        </p:nvPicPr>
        <p:blipFill>
          <a:blip r:embed="rId2"/>
          <a:stretch>
            <a:fillRect/>
          </a:stretch>
        </p:blipFill>
        <p:spPr>
          <a:xfrm>
            <a:off x="7916531" y="3162324"/>
            <a:ext cx="3142445" cy="3520112"/>
          </a:xfrm>
          <a:prstGeom prst="rect">
            <a:avLst/>
          </a:prstGeom>
          <a:ln>
            <a:noFill/>
          </a:ln>
          <a:effectLst>
            <a:softEdge rad="63500"/>
          </a:effectLst>
        </p:spPr>
      </p:pic>
      <p:sp>
        <p:nvSpPr>
          <p:cNvPr id="10" name="CuadroTexto 9"/>
          <p:cNvSpPr txBox="1"/>
          <p:nvPr/>
        </p:nvSpPr>
        <p:spPr>
          <a:xfrm>
            <a:off x="132163" y="1944710"/>
            <a:ext cx="338554" cy="824248"/>
          </a:xfrm>
          <a:prstGeom prst="rect">
            <a:avLst/>
          </a:prstGeom>
          <a:solidFill>
            <a:srgbClr val="CA7E18"/>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Por qué</a:t>
            </a:r>
          </a:p>
        </p:txBody>
      </p:sp>
      <p:sp>
        <p:nvSpPr>
          <p:cNvPr id="11" name="CuadroTexto 10"/>
          <p:cNvSpPr txBox="1"/>
          <p:nvPr/>
        </p:nvSpPr>
        <p:spPr>
          <a:xfrm>
            <a:off x="132163" y="2921358"/>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Cómo</a:t>
            </a:r>
          </a:p>
        </p:txBody>
      </p:sp>
      <p:sp>
        <p:nvSpPr>
          <p:cNvPr id="12" name="CuadroTexto 11"/>
          <p:cNvSpPr txBox="1"/>
          <p:nvPr/>
        </p:nvSpPr>
        <p:spPr>
          <a:xfrm>
            <a:off x="132163" y="3898006"/>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Resultados</a:t>
            </a:r>
          </a:p>
        </p:txBody>
      </p:sp>
      <p:sp>
        <p:nvSpPr>
          <p:cNvPr id="13" name="CuadroTexto 12"/>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15" name="CuadroTexto 14"/>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19" name="Rectángulo 18"/>
          <p:cNvSpPr/>
          <p:nvPr/>
        </p:nvSpPr>
        <p:spPr>
          <a:xfrm>
            <a:off x="347663" y="500063"/>
            <a:ext cx="2497137" cy="411162"/>
          </a:xfrm>
          <a:prstGeom prst="rect">
            <a:avLst/>
          </a:prstGeom>
        </p:spPr>
        <p:txBody>
          <a:bodyPr>
            <a:spAutoFit/>
          </a:bodyPr>
          <a:lstStyle/>
          <a:p>
            <a:pPr lvl="1" fontAlgn="auto">
              <a:lnSpc>
                <a:spcPct val="115000"/>
              </a:lnSpc>
              <a:spcBef>
                <a:spcPts val="0"/>
              </a:spcBef>
              <a:spcAft>
                <a:spcPts val="1000"/>
              </a:spcAft>
              <a:defRPr/>
            </a:pPr>
            <a:r>
              <a:rPr lang="es-ES" b="1" cap="small" dirty="0">
                <a:latin typeface="Arial Black" panose="020B0A04020102020204" pitchFamily="34" charset="0"/>
                <a:ea typeface="Times New Roman" panose="02020603050405020304" pitchFamily="18" charset="0"/>
                <a:cs typeface="Calibri" panose="020F0502020204030204" pitchFamily="34" charset="0"/>
              </a:rPr>
              <a:t>Objeto</a:t>
            </a:r>
            <a:endParaRPr lang="es-ES" cap="small"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Rectángulo 20"/>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sp>
        <p:nvSpPr>
          <p:cNvPr id="2" name="Rectángulo 1"/>
          <p:cNvSpPr/>
          <p:nvPr/>
        </p:nvSpPr>
        <p:spPr>
          <a:xfrm>
            <a:off x="1103313" y="1757363"/>
            <a:ext cx="7489825" cy="1568450"/>
          </a:xfrm>
          <a:prstGeom prst="rect">
            <a:avLst/>
          </a:prstGeom>
        </p:spPr>
        <p:txBody>
          <a:bodyPr>
            <a:spAutoFit/>
          </a:bodyPr>
          <a:lstStyle/>
          <a:p>
            <a:pPr algn="ctr" fontAlgn="auto">
              <a:spcBef>
                <a:spcPts val="0"/>
              </a:spcBef>
              <a:spcAft>
                <a:spcPts val="0"/>
              </a:spcAft>
              <a:defRPr/>
            </a:pPr>
            <a:r>
              <a:rPr lang="es-ES" sz="3200" b="1" dirty="0">
                <a:effectLst>
                  <a:outerShdw blurRad="38100" dist="38100" dir="2700000" algn="tl">
                    <a:srgbClr val="000000">
                      <a:alpha val="43137"/>
                    </a:srgbClr>
                  </a:outerShdw>
                </a:effectLst>
                <a:latin typeface="+mn-lt"/>
                <a:cs typeface="+mn-cs"/>
              </a:rPr>
              <a:t>Conocer la situación social y comunitaria </a:t>
            </a:r>
          </a:p>
          <a:p>
            <a:pPr algn="ctr" fontAlgn="auto">
              <a:spcBef>
                <a:spcPts val="0"/>
              </a:spcBef>
              <a:spcAft>
                <a:spcPts val="0"/>
              </a:spcAft>
              <a:defRPr/>
            </a:pPr>
            <a:r>
              <a:rPr lang="es-ES" sz="3200" b="1" dirty="0">
                <a:effectLst>
                  <a:outerShdw blurRad="38100" dist="38100" dir="2700000" algn="tl">
                    <a:srgbClr val="000000">
                      <a:alpha val="43137"/>
                    </a:srgbClr>
                  </a:outerShdw>
                </a:effectLst>
                <a:latin typeface="+mn-lt"/>
                <a:cs typeface="+mn-cs"/>
              </a:rPr>
              <a:t>de los Barrios de Arrecife en relación con la Participación Ciudadana</a:t>
            </a:r>
          </a:p>
        </p:txBody>
      </p:sp>
      <p:sp>
        <p:nvSpPr>
          <p:cNvPr id="16" name="CuadroTexto 15"/>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Reflexión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551544" y="391886"/>
            <a:ext cx="11245503" cy="6283663"/>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aphicFrame>
        <p:nvGraphicFramePr>
          <p:cNvPr id="5" name="Tabla 4"/>
          <p:cNvGraphicFramePr>
            <a:graphicFrameLocks noGrp="1"/>
          </p:cNvGraphicFramePr>
          <p:nvPr/>
        </p:nvGraphicFramePr>
        <p:xfrm>
          <a:off x="1233488" y="908050"/>
          <a:ext cx="6995887" cy="5633343"/>
        </p:xfrm>
        <a:graphic>
          <a:graphicData uri="http://schemas.openxmlformats.org/drawingml/2006/table">
            <a:tbl>
              <a:tblPr firstRow="1" firstCol="1" bandRow="1"/>
              <a:tblGrid>
                <a:gridCol w="4388133"/>
                <a:gridCol w="459532"/>
                <a:gridCol w="208869"/>
                <a:gridCol w="208869"/>
                <a:gridCol w="208869"/>
                <a:gridCol w="208869"/>
                <a:gridCol w="208869"/>
                <a:gridCol w="208869"/>
                <a:gridCol w="208869"/>
                <a:gridCol w="208869"/>
                <a:gridCol w="238635"/>
                <a:gridCol w="238635"/>
              </a:tblGrid>
              <a:tr h="310871">
                <a:tc gridSpan="12">
                  <a:txBody>
                    <a:bodyPr/>
                    <a:lstStyle/>
                    <a:p>
                      <a:pPr algn="ctr">
                        <a:spcAft>
                          <a:spcPts val="0"/>
                        </a:spcAft>
                      </a:pPr>
                      <a:r>
                        <a:rPr lang="es-ES" sz="1800" b="1" dirty="0">
                          <a:solidFill>
                            <a:srgbClr val="FFFFFF"/>
                          </a:solidFill>
                          <a:effectLst/>
                          <a:latin typeface="Calibri" panose="020F0502020204030204" pitchFamily="34" charset="0"/>
                          <a:ea typeface="Calibri" panose="020F0502020204030204" pitchFamily="34" charset="0"/>
                        </a:rPr>
                        <a:t>PLAN DE TRABAJO DEL PROYECTO DE INVESTIGACIÓN</a:t>
                      </a:r>
                      <a:endParaRPr lang="es-ES" sz="2400" dirty="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5A8C"/>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6222">
                <a:tc>
                  <a:txBody>
                    <a:bodyPr/>
                    <a:lstStyle/>
                    <a:p>
                      <a:pPr algn="ctr">
                        <a:spcAft>
                          <a:spcPts val="0"/>
                        </a:spcAft>
                      </a:pPr>
                      <a:r>
                        <a:rPr lang="es-ES" sz="1400" dirty="0">
                          <a:effectLst/>
                          <a:latin typeface="Calibri" panose="020F0502020204030204" pitchFamily="34" charset="0"/>
                          <a:ea typeface="Calibri" panose="020F0502020204030204" pitchFamily="34" charset="0"/>
                        </a:rPr>
                        <a:t>Tareas / plazo</a:t>
                      </a:r>
                      <a:endParaRPr lang="es-ES" sz="1800" dirty="0">
                        <a:effectLst/>
                        <a:latin typeface="Times New Roman" panose="02020603050405020304" pitchFamily="18" charset="0"/>
                        <a:ea typeface="Times New Roman" panose="02020603050405020304" pitchFamily="18" charset="0"/>
                      </a:endParaRPr>
                    </a:p>
                  </a:txBody>
                  <a:tcPr marL="64262" marR="6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effectLst/>
                          <a:latin typeface="Calibri" panose="020F0502020204030204" pitchFamily="34" charset="0"/>
                          <a:ea typeface="Calibri" panose="020F0502020204030204" pitchFamily="34" charset="0"/>
                        </a:rPr>
                        <a:t>Nov.</a:t>
                      </a:r>
                      <a:endParaRPr lang="es-ES" sz="1800" dirty="0">
                        <a:effectLst/>
                        <a:latin typeface="Times New Roman" panose="02020603050405020304" pitchFamily="18" charset="0"/>
                        <a:ea typeface="Times New Roman" panose="02020603050405020304" pitchFamily="18" charset="0"/>
                      </a:endParaRPr>
                    </a:p>
                  </a:txBody>
                  <a:tcPr marL="64262" marR="6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100" dirty="0">
                          <a:effectLst/>
                          <a:latin typeface="Calibri" panose="020F0502020204030204" pitchFamily="34" charset="0"/>
                          <a:ea typeface="Calibri" panose="020F0502020204030204" pitchFamily="34" charset="0"/>
                        </a:rPr>
                        <a:t>Dic.</a:t>
                      </a:r>
                      <a:endParaRPr lang="es-ES" sz="1800" dirty="0">
                        <a:effectLst/>
                        <a:latin typeface="Times New Roman" panose="02020603050405020304" pitchFamily="18" charset="0"/>
                        <a:ea typeface="Times New Roman" panose="02020603050405020304" pitchFamily="18" charset="0"/>
                      </a:endParaRPr>
                    </a:p>
                  </a:txBody>
                  <a:tcPr marL="64262" marR="6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100" dirty="0">
                          <a:effectLst/>
                          <a:latin typeface="Calibri" panose="020F0502020204030204" pitchFamily="34" charset="0"/>
                          <a:ea typeface="Calibri" panose="020F0502020204030204" pitchFamily="34" charset="0"/>
                        </a:rPr>
                        <a:t>Ene</a:t>
                      </a:r>
                      <a:endParaRPr lang="es-ES" sz="1800" dirty="0">
                        <a:effectLst/>
                        <a:latin typeface="Times New Roman" panose="02020603050405020304" pitchFamily="18" charset="0"/>
                        <a:ea typeface="Times New Roman" panose="02020603050405020304" pitchFamily="18" charset="0"/>
                      </a:endParaRPr>
                    </a:p>
                  </a:txBody>
                  <a:tcPr marL="64262" marR="6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100" dirty="0">
                          <a:effectLst/>
                          <a:latin typeface="Calibri" panose="020F0502020204030204" pitchFamily="34" charset="0"/>
                          <a:ea typeface="Calibri" panose="020F0502020204030204" pitchFamily="34" charset="0"/>
                        </a:rPr>
                        <a:t>Feb</a:t>
                      </a:r>
                      <a:endParaRPr lang="es-ES" sz="1800" dirty="0">
                        <a:effectLst/>
                        <a:latin typeface="Times New Roman" panose="02020603050405020304" pitchFamily="18" charset="0"/>
                        <a:ea typeface="Times New Roman" panose="02020603050405020304" pitchFamily="18" charset="0"/>
                      </a:endParaRPr>
                    </a:p>
                  </a:txBody>
                  <a:tcPr marL="64262" marR="6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50" dirty="0">
                          <a:effectLst/>
                          <a:latin typeface="Calibri" panose="020F0502020204030204" pitchFamily="34" charset="0"/>
                          <a:ea typeface="Calibri" panose="020F0502020204030204" pitchFamily="34" charset="0"/>
                        </a:rPr>
                        <a:t>M</a:t>
                      </a:r>
                      <a:r>
                        <a:rPr lang="es-ES" sz="1100" dirty="0">
                          <a:effectLst/>
                          <a:latin typeface="Calibri" panose="020F0502020204030204" pitchFamily="34" charset="0"/>
                          <a:ea typeface="Calibri" panose="020F0502020204030204" pitchFamily="34" charset="0"/>
                        </a:rPr>
                        <a:t>ar</a:t>
                      </a:r>
                      <a:endParaRPr lang="es-ES" sz="1800" dirty="0">
                        <a:effectLst/>
                        <a:latin typeface="Times New Roman" panose="02020603050405020304" pitchFamily="18" charset="0"/>
                        <a:ea typeface="Times New Roman" panose="02020603050405020304" pitchFamily="18" charset="0"/>
                      </a:endParaRPr>
                    </a:p>
                  </a:txBody>
                  <a:tcPr marL="64262" marR="6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100" dirty="0">
                          <a:effectLst/>
                          <a:latin typeface="Calibri" panose="020F0502020204030204" pitchFamily="34" charset="0"/>
                          <a:ea typeface="Calibri" panose="020F0502020204030204" pitchFamily="34" charset="0"/>
                        </a:rPr>
                        <a:t>Abr.</a:t>
                      </a:r>
                      <a:endParaRPr lang="es-ES" sz="1800" dirty="0">
                        <a:effectLst/>
                        <a:latin typeface="Times New Roman" panose="02020603050405020304" pitchFamily="18" charset="0"/>
                        <a:ea typeface="Times New Roman" panose="02020603050405020304" pitchFamily="18" charset="0"/>
                      </a:endParaRPr>
                    </a:p>
                  </a:txBody>
                  <a:tcPr marL="64262" marR="6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06222">
                <a:tc gridSpan="12">
                  <a:txBody>
                    <a:bodyPr/>
                    <a:lstStyle/>
                    <a:p>
                      <a:pPr algn="ctr">
                        <a:spcAft>
                          <a:spcPts val="0"/>
                        </a:spcAft>
                      </a:pPr>
                      <a:r>
                        <a:rPr lang="es-ES" sz="1400" b="1" dirty="0">
                          <a:effectLst/>
                          <a:latin typeface="Calibri" panose="020F0502020204030204" pitchFamily="34" charset="0"/>
                          <a:ea typeface="Calibri" panose="020F0502020204030204" pitchFamily="34" charset="0"/>
                        </a:rPr>
                        <a:t>Fase Inicio</a:t>
                      </a:r>
                      <a:endParaRPr lang="es-ES" sz="1800" dirty="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6222">
                <a:tc>
                  <a:txBody>
                    <a:bodyPr/>
                    <a:lstStyle/>
                    <a:p>
                      <a:pPr>
                        <a:spcAft>
                          <a:spcPts val="0"/>
                        </a:spcAft>
                      </a:pPr>
                      <a:r>
                        <a:rPr lang="es-ES" sz="1000">
                          <a:effectLst/>
                          <a:latin typeface="Calibri" panose="020F0502020204030204" pitchFamily="34" charset="0"/>
                          <a:ea typeface="Calibri" panose="020F0502020204030204" pitchFamily="34" charset="0"/>
                        </a:rPr>
                        <a:t>Act. 1 Firma del contrato y reunión de Inicio</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9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06222">
                <a:tc>
                  <a:txBody>
                    <a:bodyPr/>
                    <a:lstStyle/>
                    <a:p>
                      <a:pPr>
                        <a:spcAft>
                          <a:spcPts val="0"/>
                        </a:spcAft>
                      </a:pPr>
                      <a:r>
                        <a:rPr lang="es-ES" sz="1000">
                          <a:effectLst/>
                          <a:latin typeface="Calibri" panose="020F0502020204030204" pitchFamily="34" charset="0"/>
                          <a:ea typeface="Calibri" panose="020F0502020204030204" pitchFamily="34" charset="0"/>
                        </a:rPr>
                        <a:t>Act. 2 Contactos previos</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9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06222">
                <a:tc>
                  <a:txBody>
                    <a:bodyPr/>
                    <a:lstStyle/>
                    <a:p>
                      <a:pPr>
                        <a:spcAft>
                          <a:spcPts val="0"/>
                        </a:spcAft>
                      </a:pPr>
                      <a:r>
                        <a:rPr lang="es-ES" sz="1000">
                          <a:effectLst/>
                          <a:latin typeface="Calibri" panose="020F0502020204030204" pitchFamily="34" charset="0"/>
                          <a:ea typeface="Calibri" panose="020F0502020204030204" pitchFamily="34" charset="0"/>
                        </a:rPr>
                        <a:t>Act. 3 Diseño y redacción de la propuesta de Proyecto de Investigación</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9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06222">
                <a:tc>
                  <a:txBody>
                    <a:bodyPr/>
                    <a:lstStyle/>
                    <a:p>
                      <a:pPr>
                        <a:spcAft>
                          <a:spcPts val="0"/>
                        </a:spcAft>
                      </a:pPr>
                      <a:r>
                        <a:rPr lang="es-ES" sz="1000">
                          <a:effectLst/>
                          <a:latin typeface="Calibri" panose="020F0502020204030204" pitchFamily="34" charset="0"/>
                          <a:ea typeface="Calibri" panose="020F0502020204030204" pitchFamily="34" charset="0"/>
                        </a:rPr>
                        <a:t>Act. 4 Formación de equipo</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9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06222">
                <a:tc>
                  <a:txBody>
                    <a:bodyPr/>
                    <a:lstStyle/>
                    <a:p>
                      <a:pPr>
                        <a:spcAft>
                          <a:spcPts val="0"/>
                        </a:spcAft>
                      </a:pPr>
                      <a:r>
                        <a:rPr lang="es-ES" sz="1000" dirty="0" err="1">
                          <a:effectLst/>
                          <a:latin typeface="Calibri" panose="020F0502020204030204" pitchFamily="34" charset="0"/>
                          <a:ea typeface="Calibri" panose="020F0502020204030204" pitchFamily="34" charset="0"/>
                        </a:rPr>
                        <a:t>Act</a:t>
                      </a:r>
                      <a:r>
                        <a:rPr lang="es-ES" sz="1000" dirty="0">
                          <a:effectLst/>
                          <a:latin typeface="Calibri" panose="020F0502020204030204" pitchFamily="34" charset="0"/>
                          <a:ea typeface="Calibri" panose="020F0502020204030204" pitchFamily="34" charset="0"/>
                        </a:rPr>
                        <a:t>. 5 Entrega y discusión</a:t>
                      </a:r>
                      <a:r>
                        <a:rPr lang="es-ES" sz="1000" dirty="0">
                          <a:solidFill>
                            <a:srgbClr val="FF0000"/>
                          </a:solidFill>
                          <a:effectLst/>
                          <a:latin typeface="Calibri" panose="020F0502020204030204" pitchFamily="34" charset="0"/>
                          <a:ea typeface="Calibri" panose="020F0502020204030204" pitchFamily="34" charset="0"/>
                        </a:rPr>
                        <a:t> </a:t>
                      </a:r>
                      <a:r>
                        <a:rPr lang="es-ES" sz="1000" dirty="0">
                          <a:effectLst/>
                          <a:latin typeface="Calibri" panose="020F0502020204030204" pitchFamily="34" charset="0"/>
                          <a:ea typeface="Calibri" panose="020F0502020204030204" pitchFamily="34" charset="0"/>
                        </a:rPr>
                        <a:t>de la propuesta de Proyecto de Investigación</a:t>
                      </a:r>
                      <a:endParaRPr lang="es-ES" sz="1400" dirty="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9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06222">
                <a:tc>
                  <a:txBody>
                    <a:bodyPr/>
                    <a:lstStyle/>
                    <a:p>
                      <a:pPr>
                        <a:spcAft>
                          <a:spcPts val="0"/>
                        </a:spcAft>
                      </a:pPr>
                      <a:r>
                        <a:rPr lang="es-ES" sz="1000" dirty="0" err="1">
                          <a:effectLst/>
                          <a:latin typeface="Calibri" panose="020F0502020204030204" pitchFamily="34" charset="0"/>
                          <a:ea typeface="Calibri" panose="020F0502020204030204" pitchFamily="34" charset="0"/>
                        </a:rPr>
                        <a:t>Act</a:t>
                      </a:r>
                      <a:r>
                        <a:rPr lang="es-ES" sz="1000" dirty="0">
                          <a:effectLst/>
                          <a:latin typeface="Calibri" panose="020F0502020204030204" pitchFamily="34" charset="0"/>
                          <a:ea typeface="Calibri" panose="020F0502020204030204" pitchFamily="34" charset="0"/>
                        </a:rPr>
                        <a:t>. 6 Adaptaciones y reescritura del proyecto inicial</a:t>
                      </a:r>
                      <a:endParaRPr lang="es-ES" sz="1400" dirty="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9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06222">
                <a:tc gridSpan="12">
                  <a:txBody>
                    <a:bodyPr/>
                    <a:lstStyle/>
                    <a:p>
                      <a:pPr algn="ctr">
                        <a:spcAft>
                          <a:spcPts val="0"/>
                        </a:spcAft>
                      </a:pPr>
                      <a:r>
                        <a:rPr lang="es-ES" sz="1400" b="1" dirty="0">
                          <a:effectLst/>
                          <a:latin typeface="Calibri" panose="020F0502020204030204" pitchFamily="34" charset="0"/>
                          <a:ea typeface="Calibri" panose="020F0502020204030204" pitchFamily="34" charset="0"/>
                        </a:rPr>
                        <a:t>Fase previa Trabajo de campo</a:t>
                      </a:r>
                      <a:endParaRPr lang="es-ES" sz="1800" dirty="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6222">
                <a:tc>
                  <a:txBody>
                    <a:bodyPr/>
                    <a:lstStyle/>
                    <a:p>
                      <a:pPr>
                        <a:spcAft>
                          <a:spcPts val="0"/>
                        </a:spcAft>
                      </a:pPr>
                      <a:r>
                        <a:rPr lang="es-ES" sz="1000">
                          <a:effectLst/>
                          <a:latin typeface="Calibri" panose="020F0502020204030204" pitchFamily="34" charset="0"/>
                          <a:ea typeface="Calibri" panose="020F0502020204030204" pitchFamily="34" charset="0"/>
                        </a:rPr>
                        <a:t>Act. 7 Revisión fuentes secundarias </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a:solidFill>
                            <a:srgbClr val="1F4E79"/>
                          </a:solidFill>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a:solidFill>
                            <a:srgbClr val="1F4E79"/>
                          </a:solidFill>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2">
                  <a:txBody>
                    <a:bodyPr/>
                    <a:lstStyle/>
                    <a:p>
                      <a:pPr>
                        <a:spcAft>
                          <a:spcPts val="0"/>
                        </a:spcAft>
                      </a:pPr>
                      <a:r>
                        <a:rPr lang="es-ES" sz="1000">
                          <a:solidFill>
                            <a:srgbClr val="1F4E79"/>
                          </a:solidFill>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es-ES"/>
                    </a:p>
                  </a:txBody>
                  <a:tcPr/>
                </a:tc>
                <a:tc gridSpan="2">
                  <a:txBody>
                    <a:bodyPr/>
                    <a:lstStyle/>
                    <a:p>
                      <a:pPr>
                        <a:spcAft>
                          <a:spcPts val="0"/>
                        </a:spcAft>
                      </a:pPr>
                      <a:r>
                        <a:rPr lang="es-ES" sz="1000">
                          <a:solidFill>
                            <a:srgbClr val="1F4E79"/>
                          </a:solidFill>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es-ES"/>
                    </a:p>
                  </a:txBody>
                  <a:tcPr/>
                </a:tc>
              </a:tr>
              <a:tr h="337454">
                <a:tc>
                  <a:txBody>
                    <a:bodyPr/>
                    <a:lstStyle/>
                    <a:p>
                      <a:pPr>
                        <a:spcAft>
                          <a:spcPts val="0"/>
                        </a:spcAft>
                      </a:pPr>
                      <a:r>
                        <a:rPr lang="es-ES" sz="1000">
                          <a:effectLst/>
                          <a:latin typeface="Calibri" panose="020F0502020204030204" pitchFamily="34" charset="0"/>
                          <a:ea typeface="Calibri" panose="020F0502020204030204" pitchFamily="34" charset="0"/>
                        </a:rPr>
                        <a:t>Act. 8 Diseño de instrumentos: entrevista, fichas de observación, fichas de registro</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06222">
                <a:tc>
                  <a:txBody>
                    <a:bodyPr/>
                    <a:lstStyle/>
                    <a:p>
                      <a:pPr>
                        <a:spcAft>
                          <a:spcPts val="0"/>
                        </a:spcAft>
                      </a:pPr>
                      <a:r>
                        <a:rPr lang="es-ES" sz="1000">
                          <a:effectLst/>
                          <a:latin typeface="Calibri" panose="020F0502020204030204" pitchFamily="34" charset="0"/>
                          <a:ea typeface="Calibri" panose="020F0502020204030204" pitchFamily="34" charset="0"/>
                        </a:rPr>
                        <a:t>ct. 9 Planificación del trabajo de campo</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S" sz="1000">
                          <a:solidFill>
                            <a:srgbClr val="1F4E79"/>
                          </a:solidFill>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s-ES" sz="1000">
                          <a:solidFill>
                            <a:srgbClr val="1F4E79"/>
                          </a:solidFill>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solidFill>
                            <a:srgbClr val="1F4E79"/>
                          </a:solidFill>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s-ES" sz="1000">
                          <a:solidFill>
                            <a:srgbClr val="1F4E79"/>
                          </a:solidFill>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solidFill>
                            <a:srgbClr val="1F4E79"/>
                          </a:solidFill>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22">
                <a:tc>
                  <a:txBody>
                    <a:bodyPr/>
                    <a:lstStyle/>
                    <a:p>
                      <a:pPr>
                        <a:spcAft>
                          <a:spcPts val="0"/>
                        </a:spcAft>
                      </a:pPr>
                      <a:r>
                        <a:rPr lang="es-ES" sz="1000" dirty="0" err="1">
                          <a:effectLst/>
                          <a:latin typeface="Calibri" panose="020F0502020204030204" pitchFamily="34" charset="0"/>
                          <a:ea typeface="Calibri" panose="020F0502020204030204" pitchFamily="34" charset="0"/>
                        </a:rPr>
                        <a:t>Act</a:t>
                      </a:r>
                      <a:r>
                        <a:rPr lang="es-ES" sz="1000" dirty="0">
                          <a:effectLst/>
                          <a:latin typeface="Calibri" panose="020F0502020204030204" pitchFamily="34" charset="0"/>
                          <a:ea typeface="Calibri" panose="020F0502020204030204" pitchFamily="34" charset="0"/>
                        </a:rPr>
                        <a:t>. 10 Reunión Técnica de seguimiento con la Concejalía</a:t>
                      </a:r>
                      <a:endParaRPr lang="es-ES" sz="1400" dirty="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a:solidFill>
                            <a:srgbClr val="1F4E79"/>
                          </a:solidFill>
                          <a:effectLst/>
                          <a:latin typeface="Calibri" panose="020F0502020204030204" pitchFamily="34" charset="0"/>
                          <a:ea typeface="Calibri" panose="020F0502020204030204" pitchFamily="34" charset="0"/>
                        </a:rPr>
                        <a:t>x</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000">
                          <a:solidFill>
                            <a:srgbClr val="1F4E79"/>
                          </a:solidFill>
                          <a:effectLst/>
                          <a:latin typeface="Calibri" panose="020F0502020204030204" pitchFamily="34" charset="0"/>
                          <a:ea typeface="Calibri" panose="020F0502020204030204" pitchFamily="34" charset="0"/>
                        </a:rPr>
                        <a:t>x</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spcAft>
                          <a:spcPts val="0"/>
                        </a:spcAft>
                      </a:pPr>
                      <a:r>
                        <a:rPr lang="es-ES" sz="1000">
                          <a:solidFill>
                            <a:srgbClr val="1F4E79"/>
                          </a:solidFill>
                          <a:effectLst/>
                          <a:latin typeface="Calibri" panose="020F0502020204030204" pitchFamily="34" charset="0"/>
                          <a:ea typeface="Calibri" panose="020F0502020204030204" pitchFamily="34" charset="0"/>
                        </a:rPr>
                        <a:t>x</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spcAft>
                          <a:spcPts val="0"/>
                        </a:spcAft>
                      </a:pPr>
                      <a:r>
                        <a:rPr lang="es-ES" sz="1000">
                          <a:solidFill>
                            <a:srgbClr val="1F4E79"/>
                          </a:solidFill>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spcAft>
                          <a:spcPts val="0"/>
                        </a:spcAft>
                      </a:pPr>
                      <a:r>
                        <a:rPr lang="es-ES" sz="1000">
                          <a:solidFill>
                            <a:srgbClr val="1F4E79"/>
                          </a:solidFill>
                          <a:effectLst/>
                          <a:latin typeface="Calibri" panose="020F0502020204030204" pitchFamily="34" charset="0"/>
                          <a:ea typeface="Calibri" panose="020F0502020204030204" pitchFamily="34" charset="0"/>
                        </a:rPr>
                        <a:t>x</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spcAft>
                          <a:spcPts val="0"/>
                        </a:spcAft>
                      </a:pPr>
                      <a:r>
                        <a:rPr lang="es-ES" sz="1000" dirty="0">
                          <a:solidFill>
                            <a:srgbClr val="1F4E79"/>
                          </a:solidFill>
                          <a:effectLst/>
                          <a:latin typeface="Calibri" panose="020F0502020204030204" pitchFamily="34" charset="0"/>
                          <a:ea typeface="Calibri" panose="020F0502020204030204" pitchFamily="34" charset="0"/>
                        </a:rPr>
                        <a:t>x</a:t>
                      </a:r>
                      <a:endParaRPr lang="es-ES" sz="1100" dirty="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06222">
                <a:tc gridSpan="12">
                  <a:txBody>
                    <a:bodyPr/>
                    <a:lstStyle/>
                    <a:p>
                      <a:pPr algn="ctr">
                        <a:spcAft>
                          <a:spcPts val="0"/>
                        </a:spcAft>
                      </a:pPr>
                      <a:r>
                        <a:rPr lang="es-ES" sz="1400" b="1" dirty="0">
                          <a:effectLst/>
                          <a:latin typeface="Calibri" panose="020F0502020204030204" pitchFamily="34" charset="0"/>
                          <a:ea typeface="Calibri" panose="020F0502020204030204" pitchFamily="34" charset="0"/>
                        </a:rPr>
                        <a:t>Fase Trabajo de campo y análisis de la información</a:t>
                      </a:r>
                      <a:endParaRPr lang="es-ES" sz="1800" dirty="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6222">
                <a:tc>
                  <a:txBody>
                    <a:bodyPr/>
                    <a:lstStyle/>
                    <a:p>
                      <a:pPr>
                        <a:spcAft>
                          <a:spcPts val="0"/>
                        </a:spcAft>
                      </a:pPr>
                      <a:r>
                        <a:rPr lang="es-ES" sz="1000">
                          <a:effectLst/>
                          <a:latin typeface="Calibri" panose="020F0502020204030204" pitchFamily="34" charset="0"/>
                          <a:ea typeface="Calibri" panose="020F0502020204030204" pitchFamily="34" charset="0"/>
                        </a:rPr>
                        <a:t>Act. 11 Realización de entrevistas</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solidFill>
                            <a:srgbClr val="FF0000"/>
                          </a:solidFill>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es-ES"/>
                    </a:p>
                  </a:txBody>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22">
                <a:tc>
                  <a:txBody>
                    <a:bodyPr/>
                    <a:lstStyle/>
                    <a:p>
                      <a:pPr>
                        <a:spcAft>
                          <a:spcPts val="0"/>
                        </a:spcAft>
                      </a:pPr>
                      <a:r>
                        <a:rPr lang="es-ES" sz="1000">
                          <a:effectLst/>
                          <a:latin typeface="Calibri" panose="020F0502020204030204" pitchFamily="34" charset="0"/>
                          <a:ea typeface="Calibri" panose="020F0502020204030204" pitchFamily="34" charset="0"/>
                        </a:rPr>
                        <a:t>Act. 12 Realización de observaciones</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22">
                <a:tc>
                  <a:txBody>
                    <a:bodyPr/>
                    <a:lstStyle/>
                    <a:p>
                      <a:pPr>
                        <a:spcAft>
                          <a:spcPts val="0"/>
                        </a:spcAft>
                      </a:pPr>
                      <a:r>
                        <a:rPr lang="es-ES" sz="1000">
                          <a:effectLst/>
                          <a:latin typeface="Calibri" panose="020F0502020204030204" pitchFamily="34" charset="0"/>
                          <a:ea typeface="Calibri" panose="020F0502020204030204" pitchFamily="34" charset="0"/>
                        </a:rPr>
                        <a:t>Act. 13 Confección y Análisis de Mapas de barrio </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a:txBody>
                    <a:bodyPr/>
                    <a:lstStyle/>
                    <a:p>
                      <a:pPr>
                        <a:spcAft>
                          <a:spcPts val="0"/>
                        </a:spcAft>
                      </a:pPr>
                      <a:r>
                        <a:rPr lang="es-ES" sz="1000">
                          <a:solidFill>
                            <a:srgbClr val="244061"/>
                          </a:solidFill>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
                    </a:p>
                  </a:txBody>
                  <a:tcPr/>
                </a:tc>
              </a:tr>
              <a:tr h="206222">
                <a:tc>
                  <a:txBody>
                    <a:bodyPr/>
                    <a:lstStyle/>
                    <a:p>
                      <a:pPr>
                        <a:spcAft>
                          <a:spcPts val="0"/>
                        </a:spcAft>
                      </a:pPr>
                      <a:r>
                        <a:rPr lang="es-ES" sz="1000" dirty="0" err="1">
                          <a:effectLst/>
                          <a:latin typeface="Calibri" panose="020F0502020204030204" pitchFamily="34" charset="0"/>
                          <a:ea typeface="Calibri" panose="020F0502020204030204" pitchFamily="34" charset="0"/>
                        </a:rPr>
                        <a:t>Act</a:t>
                      </a:r>
                      <a:r>
                        <a:rPr lang="es-ES" sz="1000" dirty="0">
                          <a:effectLst/>
                          <a:latin typeface="Calibri" panose="020F0502020204030204" pitchFamily="34" charset="0"/>
                          <a:ea typeface="Calibri" panose="020F0502020204030204" pitchFamily="34" charset="0"/>
                        </a:rPr>
                        <a:t>. 14 Procesamiento de la información y análisis de Datos</a:t>
                      </a:r>
                      <a:endParaRPr lang="es-ES" sz="1400" dirty="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es-ES"/>
                    </a:p>
                  </a:txBody>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22">
                <a:tc>
                  <a:txBody>
                    <a:bodyPr/>
                    <a:lstStyle/>
                    <a:p>
                      <a:pPr>
                        <a:spcAft>
                          <a:spcPts val="0"/>
                        </a:spcAft>
                      </a:pPr>
                      <a:r>
                        <a:rPr lang="es-ES" sz="1000" dirty="0" err="1">
                          <a:effectLst/>
                          <a:latin typeface="Calibri" panose="020F0502020204030204" pitchFamily="34" charset="0"/>
                          <a:ea typeface="Calibri" panose="020F0502020204030204" pitchFamily="34" charset="0"/>
                        </a:rPr>
                        <a:t>Act</a:t>
                      </a:r>
                      <a:r>
                        <a:rPr lang="es-ES" sz="1000" dirty="0">
                          <a:effectLst/>
                          <a:latin typeface="Calibri" panose="020F0502020204030204" pitchFamily="34" charset="0"/>
                          <a:ea typeface="Calibri" panose="020F0502020204030204" pitchFamily="34" charset="0"/>
                        </a:rPr>
                        <a:t>. 15 Informe intermedio</a:t>
                      </a:r>
                      <a:endParaRPr lang="es-ES" sz="1400" dirty="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06222">
                <a:tc gridSpan="12">
                  <a:txBody>
                    <a:bodyPr/>
                    <a:lstStyle/>
                    <a:p>
                      <a:pPr algn="ctr">
                        <a:spcAft>
                          <a:spcPts val="0"/>
                        </a:spcAft>
                      </a:pPr>
                      <a:r>
                        <a:rPr lang="es-ES" sz="1400" b="1" dirty="0">
                          <a:effectLst/>
                          <a:latin typeface="Calibri" panose="020F0502020204030204" pitchFamily="34" charset="0"/>
                          <a:ea typeface="Calibri" panose="020F0502020204030204" pitchFamily="34" charset="0"/>
                        </a:rPr>
                        <a:t>Fase Devolución</a:t>
                      </a:r>
                      <a:endParaRPr lang="es-ES" sz="1800" dirty="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6222">
                <a:tc>
                  <a:txBody>
                    <a:bodyPr/>
                    <a:lstStyle/>
                    <a:p>
                      <a:pPr>
                        <a:spcAft>
                          <a:spcPts val="0"/>
                        </a:spcAft>
                      </a:pPr>
                      <a:r>
                        <a:rPr lang="es-ES" sz="1000">
                          <a:effectLst/>
                          <a:latin typeface="Calibri" panose="020F0502020204030204" pitchFamily="34" charset="0"/>
                          <a:ea typeface="Calibri" panose="020F0502020204030204" pitchFamily="34" charset="0"/>
                        </a:rPr>
                        <a:t>Act. 16 Planificación y organización de grupos de discusión</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06222">
                <a:tc>
                  <a:txBody>
                    <a:bodyPr/>
                    <a:lstStyle/>
                    <a:p>
                      <a:pPr>
                        <a:spcAft>
                          <a:spcPts val="0"/>
                        </a:spcAft>
                      </a:pPr>
                      <a:r>
                        <a:rPr lang="es-ES" sz="1000">
                          <a:effectLst/>
                          <a:latin typeface="Calibri" panose="020F0502020204030204" pitchFamily="34" charset="0"/>
                          <a:ea typeface="Calibri" panose="020F0502020204030204" pitchFamily="34" charset="0"/>
                        </a:rPr>
                        <a:t>Act. 17 Realización y análisis de Grupos de Discusión</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22">
                <a:tc>
                  <a:txBody>
                    <a:bodyPr/>
                    <a:lstStyle/>
                    <a:p>
                      <a:pPr>
                        <a:spcAft>
                          <a:spcPts val="0"/>
                        </a:spcAft>
                      </a:pPr>
                      <a:r>
                        <a:rPr lang="es-ES" sz="1000">
                          <a:effectLst/>
                          <a:latin typeface="Calibri" panose="020F0502020204030204" pitchFamily="34" charset="0"/>
                          <a:ea typeface="Calibri" panose="020F0502020204030204" pitchFamily="34" charset="0"/>
                        </a:rPr>
                        <a:t>Act. 18 Diseño y Redacción del Informe Final </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r>
              <a:tr h="206222">
                <a:tc>
                  <a:txBody>
                    <a:bodyPr/>
                    <a:lstStyle/>
                    <a:p>
                      <a:pPr>
                        <a:spcAft>
                          <a:spcPts val="0"/>
                        </a:spcAft>
                      </a:pPr>
                      <a:r>
                        <a:rPr lang="es-ES" sz="1000">
                          <a:effectLst/>
                          <a:latin typeface="Calibri" panose="020F0502020204030204" pitchFamily="34" charset="0"/>
                          <a:ea typeface="Calibri" panose="020F0502020204030204" pitchFamily="34" charset="0"/>
                        </a:rPr>
                        <a:t>Act. 19 Evaluación</a:t>
                      </a:r>
                      <a:endParaRPr lang="es-ES" sz="14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r>
              <a:tr h="206222">
                <a:tc>
                  <a:txBody>
                    <a:bodyPr/>
                    <a:lstStyle/>
                    <a:p>
                      <a:pPr>
                        <a:spcAft>
                          <a:spcPts val="0"/>
                        </a:spcAft>
                      </a:pPr>
                      <a:r>
                        <a:rPr lang="es-ES" sz="1000" dirty="0" err="1">
                          <a:effectLst/>
                          <a:latin typeface="Calibri" panose="020F0502020204030204" pitchFamily="34" charset="0"/>
                          <a:ea typeface="Calibri" panose="020F0502020204030204" pitchFamily="34" charset="0"/>
                        </a:rPr>
                        <a:t>Act</a:t>
                      </a:r>
                      <a:r>
                        <a:rPr lang="es-ES" sz="1000" dirty="0">
                          <a:effectLst/>
                          <a:latin typeface="Calibri" panose="020F0502020204030204" pitchFamily="34" charset="0"/>
                          <a:ea typeface="Calibri" panose="020F0502020204030204" pitchFamily="34" charset="0"/>
                        </a:rPr>
                        <a:t>. 20 Entrega de la memoria Final</a:t>
                      </a:r>
                      <a:endParaRPr lang="es-ES" sz="1400" dirty="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S" sz="1000">
                          <a:effectLst/>
                          <a:latin typeface="Calibri" panose="020F0502020204030204" pitchFamily="34" charset="0"/>
                          <a:ea typeface="Calibri" panose="020F0502020204030204" pitchFamily="34" charset="0"/>
                        </a:rPr>
                        <a:t> </a:t>
                      </a:r>
                      <a:endParaRPr lang="es-ES" sz="110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dirty="0">
                          <a:effectLst/>
                          <a:latin typeface="Calibri" panose="020F0502020204030204" pitchFamily="34" charset="0"/>
                          <a:ea typeface="Calibri" panose="020F0502020204030204" pitchFamily="34" charset="0"/>
                        </a:rPr>
                        <a:t> </a:t>
                      </a:r>
                      <a:endParaRPr lang="es-ES" sz="1100" dirty="0">
                        <a:effectLst/>
                        <a:latin typeface="Times New Roman" panose="02020603050405020304" pitchFamily="18" charset="0"/>
                        <a:ea typeface="Times New Roman" panose="02020603050405020304" pitchFamily="18" charset="0"/>
                      </a:endParaRPr>
                    </a:p>
                  </a:txBody>
                  <a:tcPr marL="64262" marR="64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r>
            </a:tbl>
          </a:graphicData>
        </a:graphic>
      </p:graphicFrame>
      <p:sp>
        <p:nvSpPr>
          <p:cNvPr id="9" name="Rectángulo 8"/>
          <p:cNvSpPr/>
          <p:nvPr/>
        </p:nvSpPr>
        <p:spPr>
          <a:xfrm>
            <a:off x="347663" y="355600"/>
            <a:ext cx="2497137" cy="392113"/>
          </a:xfrm>
          <a:prstGeom prst="rect">
            <a:avLst/>
          </a:prstGeom>
        </p:spPr>
        <p:txBody>
          <a:bodyPr>
            <a:spAutoFit/>
          </a:bodyPr>
          <a:lstStyle/>
          <a:p>
            <a:pPr lvl="1" fontAlgn="auto">
              <a:lnSpc>
                <a:spcPct val="115000"/>
              </a:lnSpc>
              <a:spcBef>
                <a:spcPts val="0"/>
              </a:spcBef>
              <a:spcAft>
                <a:spcPts val="1000"/>
              </a:spcAft>
              <a:defRPr/>
            </a:pPr>
            <a:r>
              <a:rPr lang="es-ES" b="1" cap="small" dirty="0">
                <a:latin typeface="Arial Black" panose="020B0A04020102020204" pitchFamily="34" charset="0"/>
                <a:ea typeface="Times New Roman" panose="02020603050405020304" pitchFamily="18" charset="0"/>
                <a:cs typeface="Calibri" panose="020F0502020204030204" pitchFamily="34" charset="0"/>
              </a:rPr>
              <a:t>Cronograma</a:t>
            </a:r>
            <a:endParaRPr lang="es-ES" cap="small"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CuadroTexto 17"/>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19" name="CuadroTexto 18"/>
          <p:cNvSpPr txBox="1"/>
          <p:nvPr/>
        </p:nvSpPr>
        <p:spPr>
          <a:xfrm>
            <a:off x="132163" y="2921358"/>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Cómo</a:t>
            </a:r>
          </a:p>
        </p:txBody>
      </p:sp>
      <p:sp>
        <p:nvSpPr>
          <p:cNvPr id="20" name="CuadroTexto 19"/>
          <p:cNvSpPr txBox="1"/>
          <p:nvPr/>
        </p:nvSpPr>
        <p:spPr>
          <a:xfrm>
            <a:off x="132163" y="3898006"/>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Resultados</a:t>
            </a:r>
          </a:p>
        </p:txBody>
      </p:sp>
      <p:sp>
        <p:nvSpPr>
          <p:cNvPr id="21" name="CuadroTexto 20"/>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23" name="CuadroTexto 22"/>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24" name="Rectángulo 23"/>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sp>
        <p:nvSpPr>
          <p:cNvPr id="25" name="Rectángulo 24"/>
          <p:cNvSpPr/>
          <p:nvPr/>
        </p:nvSpPr>
        <p:spPr>
          <a:xfrm>
            <a:off x="8432800" y="908050"/>
            <a:ext cx="3063875" cy="3194050"/>
          </a:xfrm>
          <a:prstGeom prst="rect">
            <a:avLst/>
          </a:prstGeom>
        </p:spPr>
        <p:txBody>
          <a:bodyPr>
            <a:spAutoFit/>
          </a:bodyPr>
          <a:lstStyle/>
          <a:p>
            <a:pPr marL="342900" indent="-342900" algn="just" fontAlgn="auto">
              <a:lnSpc>
                <a:spcPct val="115000"/>
              </a:lnSpc>
              <a:spcBef>
                <a:spcPts val="0"/>
              </a:spcBef>
              <a:spcAft>
                <a:spcPts val="0"/>
              </a:spcAft>
              <a:buFont typeface="Symbol" panose="05050102010706020507" pitchFamily="18" charset="2"/>
              <a:buChar char=""/>
              <a:defRPr/>
            </a:pPr>
            <a:r>
              <a:rPr lang="es-ES" sz="1200" b="1" dirty="0">
                <a:latin typeface="Arial Black" panose="020B0A04020102020204" pitchFamily="34" charset="0"/>
                <a:ea typeface="Times New Roman" panose="02020603050405020304" pitchFamily="18" charset="0"/>
                <a:cs typeface="Arial" panose="020B0604020202020204" pitchFamily="34" charset="0"/>
              </a:rPr>
              <a:t>Concejalía de PC del Ayuntamiento de Arrecife</a:t>
            </a:r>
          </a:p>
          <a:p>
            <a:pPr marL="342900" indent="-342900" algn="just" fontAlgn="auto">
              <a:lnSpc>
                <a:spcPct val="115000"/>
              </a:lnSpc>
              <a:spcBef>
                <a:spcPts val="0"/>
              </a:spcBef>
              <a:spcAft>
                <a:spcPts val="0"/>
              </a:spcAft>
              <a:buFont typeface="Symbol" panose="05050102010706020507" pitchFamily="18" charset="2"/>
              <a:buChar char=""/>
              <a:defRPr/>
            </a:pPr>
            <a:endParaRPr lang="es-ES" sz="1200" b="1" dirty="0">
              <a:latin typeface="Arial Black" panose="020B0A04020102020204" pitchFamily="34" charset="0"/>
              <a:ea typeface="Times New Roman" panose="02020603050405020304" pitchFamily="18" charset="0"/>
              <a:cs typeface="Calibri" panose="020F0502020204030204" pitchFamily="34" charset="0"/>
            </a:endParaRPr>
          </a:p>
          <a:p>
            <a:pPr marL="342900" indent="-342900" algn="just" fontAlgn="auto">
              <a:lnSpc>
                <a:spcPct val="115000"/>
              </a:lnSpc>
              <a:spcBef>
                <a:spcPts val="0"/>
              </a:spcBef>
              <a:spcAft>
                <a:spcPts val="0"/>
              </a:spcAft>
              <a:buFont typeface="Symbol" panose="05050102010706020507" pitchFamily="18" charset="2"/>
              <a:buChar char=""/>
              <a:defRPr/>
            </a:pPr>
            <a:r>
              <a:rPr lang="es-ES" sz="1200" b="1" dirty="0">
                <a:latin typeface="Arial Black" panose="020B0A04020102020204" pitchFamily="34" charset="0"/>
                <a:ea typeface="Times New Roman" panose="02020603050405020304" pitchFamily="18" charset="0"/>
                <a:cs typeface="Arial" panose="020B0604020202020204" pitchFamily="34" charset="0"/>
              </a:rPr>
              <a:t>Representantes de colectivos</a:t>
            </a:r>
          </a:p>
          <a:p>
            <a:pPr marL="342900" indent="-342900" algn="just" fontAlgn="auto">
              <a:lnSpc>
                <a:spcPct val="115000"/>
              </a:lnSpc>
              <a:spcBef>
                <a:spcPts val="0"/>
              </a:spcBef>
              <a:spcAft>
                <a:spcPts val="0"/>
              </a:spcAft>
              <a:buFont typeface="Symbol" panose="05050102010706020507" pitchFamily="18" charset="2"/>
              <a:buChar char=""/>
              <a:defRPr/>
            </a:pPr>
            <a:endParaRPr lang="es-ES" sz="1200" b="1" dirty="0">
              <a:latin typeface="Arial Black" panose="020B0A04020102020204" pitchFamily="34" charset="0"/>
              <a:ea typeface="Times New Roman" panose="02020603050405020304" pitchFamily="18" charset="0"/>
              <a:cs typeface="Arial" panose="020B0604020202020204" pitchFamily="34" charset="0"/>
            </a:endParaRPr>
          </a:p>
          <a:p>
            <a:pPr marL="342900" indent="-342900" algn="just" fontAlgn="auto">
              <a:lnSpc>
                <a:spcPct val="115000"/>
              </a:lnSpc>
              <a:spcBef>
                <a:spcPts val="0"/>
              </a:spcBef>
              <a:spcAft>
                <a:spcPts val="0"/>
              </a:spcAft>
              <a:buFont typeface="Symbol" panose="05050102010706020507" pitchFamily="18" charset="2"/>
              <a:buChar char=""/>
              <a:defRPr/>
            </a:pPr>
            <a:r>
              <a:rPr lang="es-ES" sz="1200" b="1" dirty="0">
                <a:latin typeface="Arial Black" panose="020B0A04020102020204" pitchFamily="34" charset="0"/>
                <a:ea typeface="Times New Roman" panose="02020603050405020304" pitchFamily="18" charset="0"/>
                <a:cs typeface="Arial" panose="020B0604020202020204" pitchFamily="34" charset="0"/>
              </a:rPr>
              <a:t>Técnicos</a:t>
            </a:r>
          </a:p>
          <a:p>
            <a:pPr algn="just" fontAlgn="auto">
              <a:lnSpc>
                <a:spcPct val="115000"/>
              </a:lnSpc>
              <a:spcBef>
                <a:spcPts val="0"/>
              </a:spcBef>
              <a:spcAft>
                <a:spcPts val="0"/>
              </a:spcAft>
              <a:defRPr/>
            </a:pPr>
            <a:endParaRPr lang="es-ES" sz="1200" b="1" dirty="0">
              <a:latin typeface="Arial Black" panose="020B0A04020102020204" pitchFamily="34" charset="0"/>
              <a:ea typeface="Times New Roman" panose="02020603050405020304" pitchFamily="18" charset="0"/>
              <a:cs typeface="Arial" panose="020B0604020202020204" pitchFamily="34" charset="0"/>
            </a:endParaRPr>
          </a:p>
          <a:p>
            <a:pPr marL="342900" indent="-342900" algn="just" fontAlgn="auto">
              <a:lnSpc>
                <a:spcPct val="115000"/>
              </a:lnSpc>
              <a:spcBef>
                <a:spcPts val="0"/>
              </a:spcBef>
              <a:spcAft>
                <a:spcPts val="0"/>
              </a:spcAft>
              <a:buFont typeface="Symbol" panose="05050102010706020507" pitchFamily="18" charset="2"/>
              <a:buChar char=""/>
              <a:defRPr/>
            </a:pPr>
            <a:r>
              <a:rPr lang="es-ES" sz="1200" b="1" dirty="0">
                <a:latin typeface="Arial Black" panose="020B0A04020102020204" pitchFamily="34" charset="0"/>
                <a:ea typeface="Times New Roman" panose="02020603050405020304" pitchFamily="18" charset="0"/>
                <a:cs typeface="Arial" panose="020B0604020202020204" pitchFamily="34" charset="0"/>
              </a:rPr>
              <a:t>Responsables públicos</a:t>
            </a:r>
          </a:p>
          <a:p>
            <a:pPr algn="just" fontAlgn="auto">
              <a:lnSpc>
                <a:spcPct val="115000"/>
              </a:lnSpc>
              <a:spcBef>
                <a:spcPts val="0"/>
              </a:spcBef>
              <a:spcAft>
                <a:spcPts val="0"/>
              </a:spcAft>
              <a:defRPr/>
            </a:pPr>
            <a:endParaRPr lang="es-ES" sz="1200" b="1" dirty="0">
              <a:latin typeface="Arial Black" panose="020B0A04020102020204" pitchFamily="34" charset="0"/>
              <a:ea typeface="Times New Roman" panose="02020603050405020304" pitchFamily="18" charset="0"/>
              <a:cs typeface="Calibri" panose="020F0502020204030204" pitchFamily="34" charset="0"/>
            </a:endParaRPr>
          </a:p>
          <a:p>
            <a:pPr marL="342900" indent="-342900" algn="just" fontAlgn="auto">
              <a:lnSpc>
                <a:spcPct val="115000"/>
              </a:lnSpc>
              <a:spcBef>
                <a:spcPts val="0"/>
              </a:spcBef>
              <a:spcAft>
                <a:spcPts val="1000"/>
              </a:spcAft>
              <a:buFont typeface="Symbol" panose="05050102010706020507" pitchFamily="18" charset="2"/>
              <a:buChar char=""/>
              <a:defRPr/>
            </a:pPr>
            <a:r>
              <a:rPr lang="es-ES" sz="1200" b="1" dirty="0">
                <a:latin typeface="Arial Black" panose="020B0A04020102020204" pitchFamily="34" charset="0"/>
                <a:ea typeface="Times New Roman" panose="02020603050405020304" pitchFamily="18" charset="0"/>
                <a:cs typeface="Calibri" panose="020F0502020204030204" pitchFamily="34" charset="0"/>
              </a:rPr>
              <a:t>Empresa adjudicataria: </a:t>
            </a:r>
            <a:r>
              <a:rPr lang="es-ES" sz="1200" dirty="0">
                <a:latin typeface="Arial" panose="020B0604020202020204" pitchFamily="34" charset="0"/>
                <a:ea typeface="Times New Roman" panose="02020603050405020304" pitchFamily="18" charset="0"/>
                <a:cs typeface="Calibri" panose="020F0502020204030204" pitchFamily="34" charset="0"/>
              </a:rPr>
              <a:t>Tágora Estudios e Intervención Social SCP</a:t>
            </a:r>
          </a:p>
          <a:p>
            <a:pPr marL="342900" indent="-342900" algn="just" fontAlgn="auto">
              <a:lnSpc>
                <a:spcPct val="115000"/>
              </a:lnSpc>
              <a:spcBef>
                <a:spcPts val="0"/>
              </a:spcBef>
              <a:spcAft>
                <a:spcPts val="0"/>
              </a:spcAft>
              <a:buFont typeface="Symbol" panose="05050102010706020507" pitchFamily="18" charset="2"/>
              <a:buChar char=""/>
              <a:defRPr/>
            </a:pPr>
            <a:r>
              <a:rPr lang="es-ES" sz="1200" b="1" dirty="0">
                <a:solidFill>
                  <a:prstClr val="black"/>
                </a:solidFill>
                <a:latin typeface="Arial Black" panose="020B0A04020102020204" pitchFamily="34" charset="0"/>
                <a:ea typeface="Times New Roman" panose="02020603050405020304" pitchFamily="18" charset="0"/>
                <a:cs typeface="Calibri" panose="020F0502020204030204" pitchFamily="34" charset="0"/>
              </a:rPr>
              <a:t>Noviembre 2015 – abril 2016</a:t>
            </a:r>
          </a:p>
          <a:p>
            <a:pPr algn="just" fontAlgn="auto">
              <a:lnSpc>
                <a:spcPct val="115000"/>
              </a:lnSpc>
              <a:spcBef>
                <a:spcPts val="0"/>
              </a:spcBef>
              <a:spcAft>
                <a:spcPts val="0"/>
              </a:spcAft>
              <a:defRPr/>
            </a:pPr>
            <a:endParaRPr lang="es-ES" sz="1200" b="1" dirty="0">
              <a:solidFill>
                <a:prstClr val="black"/>
              </a:solidFill>
              <a:latin typeface="Arial Black" panose="020B0A04020102020204" pitchFamily="34" charset="0"/>
              <a:ea typeface="Times New Roman" panose="02020603050405020304" pitchFamily="18" charset="0"/>
              <a:cs typeface="Calibri" panose="020F0502020204030204" pitchFamily="34" charset="0"/>
            </a:endParaRPr>
          </a:p>
          <a:p>
            <a:pPr marL="342900" indent="-342900" algn="just" fontAlgn="auto">
              <a:lnSpc>
                <a:spcPct val="115000"/>
              </a:lnSpc>
              <a:spcBef>
                <a:spcPts val="0"/>
              </a:spcBef>
              <a:spcAft>
                <a:spcPts val="0"/>
              </a:spcAft>
              <a:buFont typeface="Symbol" panose="05050102010706020507" pitchFamily="18" charset="2"/>
              <a:buChar char=""/>
              <a:defRPr/>
            </a:pPr>
            <a:r>
              <a:rPr lang="es-ES" sz="1200" b="1" dirty="0">
                <a:solidFill>
                  <a:prstClr val="black"/>
                </a:solidFill>
                <a:latin typeface="Arial Black" panose="020B0A04020102020204" pitchFamily="34" charset="0"/>
                <a:ea typeface="Times New Roman" panose="02020603050405020304" pitchFamily="18" charset="0"/>
                <a:cs typeface="Calibri" panose="020F0502020204030204" pitchFamily="34" charset="0"/>
              </a:rPr>
              <a:t>Presupuesto: </a:t>
            </a:r>
            <a:r>
              <a:rPr lang="es-ES" sz="1200" dirty="0">
                <a:solidFill>
                  <a:prstClr val="black"/>
                </a:solidFill>
                <a:latin typeface="Arial" panose="020B0604020202020204" pitchFamily="34" charset="0"/>
                <a:ea typeface="Times New Roman" panose="02020603050405020304" pitchFamily="18" charset="0"/>
                <a:cs typeface="Calibri" panose="020F0502020204030204" pitchFamily="34" charset="0"/>
              </a:rPr>
              <a:t>11.955,46 euros</a:t>
            </a:r>
            <a:endParaRPr lang="es-ES" sz="1200" b="1" dirty="0">
              <a:latin typeface="Arial Black" panose="020B0A04020102020204" pitchFamily="34" charset="0"/>
              <a:ea typeface="Times New Roman" panose="02020603050405020304" pitchFamily="18" charset="0"/>
              <a:cs typeface="Arial" panose="020B0604020202020204" pitchFamily="34" charset="0"/>
            </a:endParaRPr>
          </a:p>
        </p:txBody>
      </p:sp>
      <p:sp>
        <p:nvSpPr>
          <p:cNvPr id="13" name="CuadroTexto 12"/>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Reflexión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551544" y="391886"/>
            <a:ext cx="11245503" cy="6283663"/>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412" name="Rectángulo 4"/>
          <p:cNvSpPr>
            <a:spLocks noChangeArrowheads="1"/>
          </p:cNvSpPr>
          <p:nvPr/>
        </p:nvSpPr>
        <p:spPr bwMode="auto">
          <a:xfrm>
            <a:off x="2563813" y="1179513"/>
            <a:ext cx="2487612" cy="369887"/>
          </a:xfrm>
          <a:prstGeom prst="rect">
            <a:avLst/>
          </a:prstGeom>
          <a:noFill/>
          <a:ln w="9525">
            <a:noFill/>
            <a:miter lim="800000"/>
            <a:headEnd/>
            <a:tailEnd/>
          </a:ln>
        </p:spPr>
        <p:txBody>
          <a:bodyPr wrap="none">
            <a:spAutoFit/>
          </a:bodyPr>
          <a:lstStyle/>
          <a:p>
            <a:r>
              <a:rPr lang="es-ES" b="1">
                <a:latin typeface="Calibri" pitchFamily="34" charset="0"/>
                <a:ea typeface="Calibri" pitchFamily="34" charset="0"/>
                <a:cs typeface="Times New Roman" pitchFamily="18" charset="0"/>
              </a:rPr>
              <a:t>Fuentes de información</a:t>
            </a:r>
            <a:r>
              <a:rPr lang="es-ES">
                <a:latin typeface="Calibri" pitchFamily="34" charset="0"/>
                <a:ea typeface="Calibri" pitchFamily="34" charset="0"/>
                <a:cs typeface="Times New Roman" pitchFamily="18" charset="0"/>
              </a:rPr>
              <a:t> </a:t>
            </a:r>
          </a:p>
        </p:txBody>
      </p:sp>
      <p:sp>
        <p:nvSpPr>
          <p:cNvPr id="17413" name="Rectángulo 5"/>
          <p:cNvSpPr>
            <a:spLocks noChangeArrowheads="1"/>
          </p:cNvSpPr>
          <p:nvPr/>
        </p:nvSpPr>
        <p:spPr bwMode="auto">
          <a:xfrm>
            <a:off x="1042988" y="1627188"/>
            <a:ext cx="5702300" cy="646112"/>
          </a:xfrm>
          <a:prstGeom prst="rect">
            <a:avLst/>
          </a:prstGeom>
          <a:noFill/>
          <a:ln w="9525">
            <a:noFill/>
            <a:miter lim="800000"/>
            <a:headEnd/>
            <a:tailEnd/>
          </a:ln>
        </p:spPr>
        <p:txBody>
          <a:bodyPr>
            <a:spAutoFit/>
          </a:bodyPr>
          <a:lstStyle/>
          <a:p>
            <a:pPr algn="ctr">
              <a:lnSpc>
                <a:spcPct val="150000"/>
              </a:lnSpc>
            </a:pPr>
            <a:r>
              <a:rPr lang="es-ES" sz="1200">
                <a:cs typeface="Times New Roman" pitchFamily="18" charset="0"/>
              </a:rPr>
              <a:t>Fuentes primarias y secundarias</a:t>
            </a:r>
          </a:p>
          <a:p>
            <a:pPr algn="just">
              <a:lnSpc>
                <a:spcPct val="150000"/>
              </a:lnSpc>
            </a:pPr>
            <a:endParaRPr lang="es-ES" sz="1200">
              <a:cs typeface="Times New Roman" pitchFamily="18" charset="0"/>
            </a:endParaRPr>
          </a:p>
        </p:txBody>
      </p:sp>
      <p:sp>
        <p:nvSpPr>
          <p:cNvPr id="17414" name="Rectángulo 1"/>
          <p:cNvSpPr>
            <a:spLocks noChangeArrowheads="1"/>
          </p:cNvSpPr>
          <p:nvPr/>
        </p:nvSpPr>
        <p:spPr bwMode="auto">
          <a:xfrm>
            <a:off x="730250" y="2782888"/>
            <a:ext cx="3036888" cy="2032000"/>
          </a:xfrm>
          <a:prstGeom prst="rect">
            <a:avLst/>
          </a:prstGeom>
          <a:noFill/>
          <a:ln w="9525">
            <a:noFill/>
            <a:miter lim="800000"/>
            <a:headEnd/>
            <a:tailEnd/>
          </a:ln>
        </p:spPr>
        <p:txBody>
          <a:bodyPr>
            <a:spAutoFit/>
          </a:bodyPr>
          <a:lstStyle/>
          <a:p>
            <a:pPr marL="171450" indent="-171450" algn="just">
              <a:lnSpc>
                <a:spcPct val="150000"/>
              </a:lnSpc>
              <a:buFont typeface="Wingdings" pitchFamily="2" charset="2"/>
              <a:buChar char="Ø"/>
            </a:pPr>
            <a:r>
              <a:rPr lang="es-ES" sz="1400">
                <a:cs typeface="Times New Roman" pitchFamily="18" charset="0"/>
              </a:rPr>
              <a:t> Bases de datos</a:t>
            </a:r>
          </a:p>
          <a:p>
            <a:pPr marL="171450" indent="-171450" algn="just">
              <a:lnSpc>
                <a:spcPct val="150000"/>
              </a:lnSpc>
              <a:buFont typeface="Wingdings" pitchFamily="2" charset="2"/>
              <a:buChar char="Ø"/>
            </a:pPr>
            <a:r>
              <a:rPr lang="es-ES" sz="1400">
                <a:cs typeface="Times New Roman" pitchFamily="18" charset="0"/>
              </a:rPr>
              <a:t> Noticias de diferentes medios de comunicación</a:t>
            </a:r>
          </a:p>
          <a:p>
            <a:pPr marL="171450" indent="-171450" algn="just">
              <a:lnSpc>
                <a:spcPct val="150000"/>
              </a:lnSpc>
              <a:buFont typeface="Wingdings" pitchFamily="2" charset="2"/>
              <a:buChar char="Ø"/>
            </a:pPr>
            <a:r>
              <a:rPr lang="es-ES" sz="1400" b="1">
                <a:cs typeface="Times New Roman" pitchFamily="18" charset="0"/>
              </a:rPr>
              <a:t> Entrevistas</a:t>
            </a:r>
          </a:p>
          <a:p>
            <a:pPr marL="171450" indent="-171450" algn="just">
              <a:lnSpc>
                <a:spcPct val="150000"/>
              </a:lnSpc>
              <a:buFont typeface="Wingdings" pitchFamily="2" charset="2"/>
              <a:buChar char="Ø"/>
            </a:pPr>
            <a:r>
              <a:rPr lang="es-ES" sz="1400">
                <a:cs typeface="Times New Roman" pitchFamily="18" charset="0"/>
              </a:rPr>
              <a:t> </a:t>
            </a:r>
            <a:r>
              <a:rPr lang="es-ES" sz="1400" b="1">
                <a:cs typeface="Times New Roman" pitchFamily="18" charset="0"/>
              </a:rPr>
              <a:t>Observaciones</a:t>
            </a:r>
          </a:p>
          <a:p>
            <a:pPr marL="171450" indent="-171450" algn="just">
              <a:lnSpc>
                <a:spcPct val="150000"/>
              </a:lnSpc>
              <a:buFont typeface="Wingdings" pitchFamily="2" charset="2"/>
              <a:buChar char="Ø"/>
            </a:pPr>
            <a:r>
              <a:rPr lang="es-ES" sz="1400">
                <a:cs typeface="Times New Roman" pitchFamily="18" charset="0"/>
              </a:rPr>
              <a:t> </a:t>
            </a:r>
            <a:r>
              <a:rPr lang="es-ES" sz="1400" b="1">
                <a:cs typeface="Times New Roman" pitchFamily="18" charset="0"/>
              </a:rPr>
              <a:t>Grupo de discusión </a:t>
            </a:r>
          </a:p>
        </p:txBody>
      </p:sp>
      <p:sp>
        <p:nvSpPr>
          <p:cNvPr id="17415" name="Rectángulo 2"/>
          <p:cNvSpPr>
            <a:spLocks noChangeArrowheads="1"/>
          </p:cNvSpPr>
          <p:nvPr/>
        </p:nvSpPr>
        <p:spPr bwMode="auto">
          <a:xfrm>
            <a:off x="3502025" y="2990850"/>
            <a:ext cx="5337175" cy="3324225"/>
          </a:xfrm>
          <a:prstGeom prst="rect">
            <a:avLst/>
          </a:prstGeom>
          <a:noFill/>
          <a:ln w="9525">
            <a:noFill/>
            <a:miter lim="800000"/>
            <a:headEnd/>
            <a:tailEnd/>
          </a:ln>
        </p:spPr>
        <p:txBody>
          <a:bodyPr>
            <a:spAutoFit/>
          </a:bodyPr>
          <a:lstStyle/>
          <a:p>
            <a:pPr marL="342900" indent="-342900" algn="just">
              <a:lnSpc>
                <a:spcPct val="150000"/>
              </a:lnSpc>
              <a:buFont typeface="Wingdings" pitchFamily="2" charset="2"/>
              <a:buChar char="Ø"/>
            </a:pPr>
            <a:r>
              <a:rPr lang="es-ES" sz="1400">
                <a:cs typeface="Times New Roman" pitchFamily="18" charset="0"/>
              </a:rPr>
              <a:t>Planes estratégicos: </a:t>
            </a:r>
          </a:p>
          <a:p>
            <a:pPr marL="800100" lvl="1" indent="-342900" algn="just">
              <a:lnSpc>
                <a:spcPct val="150000"/>
              </a:lnSpc>
              <a:buFont typeface="Arial" charset="0"/>
              <a:buChar char="•"/>
            </a:pPr>
            <a:r>
              <a:rPr lang="es-ES" sz="1400">
                <a:cs typeface="Times New Roman" pitchFamily="18" charset="0"/>
              </a:rPr>
              <a:t>Plan Estratégico de Participación Ciudadana de la Isla de Lanzarote y La Graciosa 2014-2017</a:t>
            </a:r>
            <a:endParaRPr lang="es-ES" sz="1200">
              <a:latin typeface="Calibri" pitchFamily="34" charset="0"/>
              <a:cs typeface="Times New Roman" pitchFamily="18" charset="0"/>
            </a:endParaRPr>
          </a:p>
          <a:p>
            <a:pPr marL="800100" lvl="1" indent="-342900" algn="just">
              <a:lnSpc>
                <a:spcPct val="150000"/>
              </a:lnSpc>
              <a:buFont typeface="Arial" charset="0"/>
              <a:buChar char="•"/>
            </a:pPr>
            <a:r>
              <a:rPr lang="es-ES" sz="1400">
                <a:cs typeface="Times New Roman" pitchFamily="18" charset="0"/>
              </a:rPr>
              <a:t>Estrategia Lanzarote 2020</a:t>
            </a:r>
            <a:endParaRPr lang="es-ES" sz="1200">
              <a:latin typeface="Calibri" pitchFamily="34" charset="0"/>
              <a:cs typeface="Times New Roman" pitchFamily="18" charset="0"/>
            </a:endParaRPr>
          </a:p>
          <a:p>
            <a:pPr marL="800100" lvl="1" indent="-342900" algn="just">
              <a:lnSpc>
                <a:spcPct val="150000"/>
              </a:lnSpc>
              <a:buFont typeface="Arial" charset="0"/>
              <a:buChar char="•"/>
            </a:pPr>
            <a:r>
              <a:rPr lang="es-ES" sz="1400">
                <a:cs typeface="Times New Roman" pitchFamily="18" charset="0"/>
              </a:rPr>
              <a:t>Plan Estratégico para la Promoción de la Infancia, Adolescencia y Juventud (JAIPE 15/20 Lanzarote)</a:t>
            </a:r>
            <a:endParaRPr lang="es-ES" sz="1200">
              <a:latin typeface="Calibri" pitchFamily="34" charset="0"/>
              <a:cs typeface="Times New Roman" pitchFamily="18" charset="0"/>
            </a:endParaRPr>
          </a:p>
          <a:p>
            <a:pPr marL="342900" indent="-342900" algn="just">
              <a:lnSpc>
                <a:spcPct val="150000"/>
              </a:lnSpc>
              <a:buFont typeface="Wingdings" pitchFamily="2" charset="2"/>
              <a:buChar char="Ø"/>
            </a:pPr>
            <a:r>
              <a:rPr lang="es-ES" sz="1400">
                <a:cs typeface="Times New Roman" pitchFamily="18" charset="0"/>
              </a:rPr>
              <a:t>Memorias proyectos de intervención, Concejalía de PC</a:t>
            </a:r>
          </a:p>
          <a:p>
            <a:pPr marL="342900" indent="-342900" algn="just">
              <a:lnSpc>
                <a:spcPct val="150000"/>
              </a:lnSpc>
              <a:buFont typeface="Wingdings" pitchFamily="2" charset="2"/>
              <a:buChar char="Ø"/>
            </a:pPr>
            <a:r>
              <a:rPr lang="es-ES" sz="1400">
                <a:cs typeface="Times New Roman" pitchFamily="18" charset="0"/>
              </a:rPr>
              <a:t>Bases documentales relacionadas con el marco jurídico</a:t>
            </a:r>
          </a:p>
          <a:p>
            <a:pPr marL="342900" indent="-342900" algn="just">
              <a:lnSpc>
                <a:spcPct val="150000"/>
              </a:lnSpc>
              <a:buFont typeface="Wingdings" pitchFamily="2" charset="2"/>
              <a:buChar char="Ø"/>
            </a:pPr>
            <a:r>
              <a:rPr lang="es-ES" sz="1400">
                <a:cs typeface="Times New Roman" pitchFamily="18" charset="0"/>
              </a:rPr>
              <a:t>Otros</a:t>
            </a:r>
            <a:endParaRPr lang="es-ES" sz="1200">
              <a:latin typeface="Calibri" pitchFamily="34" charset="0"/>
              <a:cs typeface="Times New Roman" pitchFamily="18" charset="0"/>
            </a:endParaRPr>
          </a:p>
        </p:txBody>
      </p:sp>
      <p:cxnSp>
        <p:nvCxnSpPr>
          <p:cNvPr id="14" name="Conector angular 13"/>
          <p:cNvCxnSpPr/>
          <p:nvPr/>
        </p:nvCxnSpPr>
        <p:spPr>
          <a:xfrm rot="10800000" flipV="1">
            <a:off x="1208088" y="2338388"/>
            <a:ext cx="2293937" cy="371475"/>
          </a:xfrm>
          <a:prstGeom prst="bentConnector3">
            <a:avLst>
              <a:gd name="adj1" fmla="val 100537"/>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p:nvPr/>
        </p:nvCxnSpPr>
        <p:spPr>
          <a:xfrm>
            <a:off x="4422775" y="2338388"/>
            <a:ext cx="2014538" cy="444500"/>
          </a:xfrm>
          <a:prstGeom prst="bentConnector3">
            <a:avLst>
              <a:gd name="adj1" fmla="val 100517"/>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3502025" y="2028825"/>
            <a:ext cx="0" cy="309563"/>
          </a:xfrm>
          <a:prstGeom prst="line">
            <a:avLst/>
          </a:prstGeom>
          <a:ln w="28575">
            <a:solidFill>
              <a:srgbClr val="C00000"/>
            </a:solidFill>
            <a:prstDash val="lgDashDot"/>
          </a:ln>
        </p:spPr>
        <p:style>
          <a:lnRef idx="1">
            <a:schemeClr val="accent1"/>
          </a:lnRef>
          <a:fillRef idx="0">
            <a:schemeClr val="accent1"/>
          </a:fillRef>
          <a:effectRef idx="0">
            <a:schemeClr val="accent1"/>
          </a:effectRef>
          <a:fontRef idx="minor">
            <a:schemeClr val="tx1"/>
          </a:fontRef>
        </p:style>
      </p:cxnSp>
      <p:pic>
        <p:nvPicPr>
          <p:cNvPr id="17419" name="Imagen 35"/>
          <p:cNvPicPr>
            <a:picLocks noChangeAspect="1"/>
          </p:cNvPicPr>
          <p:nvPr/>
        </p:nvPicPr>
        <p:blipFill>
          <a:blip r:embed="rId2"/>
          <a:srcRect/>
          <a:stretch>
            <a:fillRect/>
          </a:stretch>
        </p:blipFill>
        <p:spPr bwMode="auto">
          <a:xfrm>
            <a:off x="4408488" y="2008188"/>
            <a:ext cx="30162" cy="330200"/>
          </a:xfrm>
          <a:prstGeom prst="rect">
            <a:avLst/>
          </a:prstGeom>
          <a:noFill/>
          <a:ln w="9525">
            <a:noFill/>
            <a:miter lim="800000"/>
            <a:headEnd/>
            <a:tailEnd/>
          </a:ln>
        </p:spPr>
      </p:pic>
      <p:pic>
        <p:nvPicPr>
          <p:cNvPr id="10" name="Imagen 9"/>
          <p:cNvPicPr>
            <a:picLocks noChangeAspect="1"/>
          </p:cNvPicPr>
          <p:nvPr/>
        </p:nvPicPr>
        <p:blipFill>
          <a:blip r:embed="rId3"/>
          <a:stretch>
            <a:fillRect/>
          </a:stretch>
        </p:blipFill>
        <p:spPr>
          <a:xfrm>
            <a:off x="8930654" y="4015724"/>
            <a:ext cx="2680328" cy="2126699"/>
          </a:xfrm>
          <a:prstGeom prst="rect">
            <a:avLst/>
          </a:prstGeom>
          <a:ln>
            <a:noFill/>
          </a:ln>
          <a:effectLst>
            <a:softEdge rad="112500"/>
          </a:effectLst>
        </p:spPr>
      </p:pic>
      <p:sp>
        <p:nvSpPr>
          <p:cNvPr id="23" name="Rectángulo 22"/>
          <p:cNvSpPr/>
          <p:nvPr/>
        </p:nvSpPr>
        <p:spPr>
          <a:xfrm>
            <a:off x="301625" y="503238"/>
            <a:ext cx="3910013" cy="411162"/>
          </a:xfrm>
          <a:prstGeom prst="rect">
            <a:avLst/>
          </a:prstGeom>
        </p:spPr>
        <p:txBody>
          <a:bodyPr>
            <a:spAutoFit/>
          </a:bodyPr>
          <a:lstStyle/>
          <a:p>
            <a:pPr lvl="1" fontAlgn="auto">
              <a:lnSpc>
                <a:spcPct val="115000"/>
              </a:lnSpc>
              <a:spcBef>
                <a:spcPts val="0"/>
              </a:spcBef>
              <a:spcAft>
                <a:spcPts val="1000"/>
              </a:spcAft>
              <a:defRPr/>
            </a:pPr>
            <a:r>
              <a:rPr lang="es-ES" b="1" cap="small" dirty="0">
                <a:latin typeface="Arial Black" panose="020B0A04020102020204" pitchFamily="34" charset="0"/>
                <a:ea typeface="Times New Roman" panose="02020603050405020304" pitchFamily="18" charset="0"/>
                <a:cs typeface="Calibri" panose="020F0502020204030204" pitchFamily="34" charset="0"/>
              </a:rPr>
              <a:t>Técnicas de Investigación</a:t>
            </a:r>
            <a:endParaRPr lang="es-ES" cap="small"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CuadroTexto 24"/>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26" name="CuadroTexto 25"/>
          <p:cNvSpPr txBox="1"/>
          <p:nvPr/>
        </p:nvSpPr>
        <p:spPr>
          <a:xfrm>
            <a:off x="132163" y="2921358"/>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Cómo</a:t>
            </a:r>
          </a:p>
        </p:txBody>
      </p:sp>
      <p:sp>
        <p:nvSpPr>
          <p:cNvPr id="27" name="CuadroTexto 26"/>
          <p:cNvSpPr txBox="1"/>
          <p:nvPr/>
        </p:nvSpPr>
        <p:spPr>
          <a:xfrm>
            <a:off x="132163" y="3898006"/>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Resultados</a:t>
            </a:r>
          </a:p>
        </p:txBody>
      </p:sp>
      <p:sp>
        <p:nvSpPr>
          <p:cNvPr id="28" name="CuadroTexto 27"/>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30" name="CuadroTexto 29"/>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31" name="Rectángulo 30"/>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pic>
        <p:nvPicPr>
          <p:cNvPr id="33" name="Picture 2" descr="Resultado de imagen de resultados"/>
          <p:cNvPicPr>
            <a:picLocks noChangeAspect="1" noChangeArrowheads="1"/>
          </p:cNvPicPr>
          <p:nvPr/>
        </p:nvPicPr>
        <p:blipFill>
          <a:blip r:embed="rId4">
            <a:extLst>
              <a:ext uri="{28A0092B-C50C-407E-A947-70E740481C1C}"/>
            </a:extLst>
          </a:blip>
          <a:srcRect/>
          <a:stretch>
            <a:fillRect/>
          </a:stretch>
        </p:blipFill>
        <p:spPr bwMode="auto">
          <a:xfrm>
            <a:off x="8926923" y="2156991"/>
            <a:ext cx="2762250" cy="2082829"/>
          </a:xfrm>
          <a:prstGeom prst="rect">
            <a:avLst/>
          </a:prstGeom>
          <a:ln>
            <a:noFill/>
          </a:ln>
          <a:effectLst>
            <a:softEdge rad="112500"/>
          </a:effectLst>
          <a:extLst>
            <a:ext uri="{909E8E84-426E-40DD-AFC4-6F175D3DCCD1}"/>
          </a:extLst>
        </p:spPr>
      </p:pic>
      <p:sp>
        <p:nvSpPr>
          <p:cNvPr id="21" name="CuadroTexto 20"/>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Reflexión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551544" y="391886"/>
            <a:ext cx="11245503" cy="6283663"/>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436" name="Rectángulo 4"/>
          <p:cNvSpPr>
            <a:spLocks noChangeArrowheads="1"/>
          </p:cNvSpPr>
          <p:nvPr/>
        </p:nvSpPr>
        <p:spPr bwMode="auto">
          <a:xfrm>
            <a:off x="2563813" y="1179513"/>
            <a:ext cx="2487612" cy="369887"/>
          </a:xfrm>
          <a:prstGeom prst="rect">
            <a:avLst/>
          </a:prstGeom>
          <a:noFill/>
          <a:ln w="9525">
            <a:noFill/>
            <a:miter lim="800000"/>
            <a:headEnd/>
            <a:tailEnd/>
          </a:ln>
        </p:spPr>
        <p:txBody>
          <a:bodyPr wrap="none">
            <a:spAutoFit/>
          </a:bodyPr>
          <a:lstStyle/>
          <a:p>
            <a:r>
              <a:rPr lang="es-ES" b="1">
                <a:latin typeface="Calibri" pitchFamily="34" charset="0"/>
                <a:ea typeface="Calibri" pitchFamily="34" charset="0"/>
                <a:cs typeface="Times New Roman" pitchFamily="18" charset="0"/>
              </a:rPr>
              <a:t>Fuentes de información</a:t>
            </a:r>
            <a:r>
              <a:rPr lang="es-ES">
                <a:latin typeface="Calibri" pitchFamily="34" charset="0"/>
                <a:ea typeface="Calibri" pitchFamily="34" charset="0"/>
                <a:cs typeface="Times New Roman" pitchFamily="18" charset="0"/>
              </a:rPr>
              <a:t> </a:t>
            </a:r>
          </a:p>
        </p:txBody>
      </p:sp>
      <p:sp>
        <p:nvSpPr>
          <p:cNvPr id="18437" name="Rectángulo 5"/>
          <p:cNvSpPr>
            <a:spLocks noChangeArrowheads="1"/>
          </p:cNvSpPr>
          <p:nvPr/>
        </p:nvSpPr>
        <p:spPr bwMode="auto">
          <a:xfrm>
            <a:off x="1042988" y="1627188"/>
            <a:ext cx="5702300" cy="646112"/>
          </a:xfrm>
          <a:prstGeom prst="rect">
            <a:avLst/>
          </a:prstGeom>
          <a:noFill/>
          <a:ln w="9525">
            <a:noFill/>
            <a:miter lim="800000"/>
            <a:headEnd/>
            <a:tailEnd/>
          </a:ln>
        </p:spPr>
        <p:txBody>
          <a:bodyPr>
            <a:spAutoFit/>
          </a:bodyPr>
          <a:lstStyle/>
          <a:p>
            <a:pPr algn="ctr">
              <a:lnSpc>
                <a:spcPct val="150000"/>
              </a:lnSpc>
            </a:pPr>
            <a:r>
              <a:rPr lang="es-ES" sz="1200">
                <a:cs typeface="Times New Roman" pitchFamily="18" charset="0"/>
              </a:rPr>
              <a:t>Fuentes primarias y secundarias</a:t>
            </a:r>
          </a:p>
          <a:p>
            <a:pPr algn="just">
              <a:lnSpc>
                <a:spcPct val="150000"/>
              </a:lnSpc>
            </a:pPr>
            <a:endParaRPr lang="es-ES" sz="1200">
              <a:cs typeface="Times New Roman" pitchFamily="18" charset="0"/>
            </a:endParaRPr>
          </a:p>
        </p:txBody>
      </p:sp>
      <p:sp>
        <p:nvSpPr>
          <p:cNvPr id="18438" name="Rectángulo 1"/>
          <p:cNvSpPr>
            <a:spLocks noChangeArrowheads="1"/>
          </p:cNvSpPr>
          <p:nvPr/>
        </p:nvSpPr>
        <p:spPr bwMode="auto">
          <a:xfrm>
            <a:off x="730250" y="2782888"/>
            <a:ext cx="3036888" cy="2032000"/>
          </a:xfrm>
          <a:prstGeom prst="rect">
            <a:avLst/>
          </a:prstGeom>
          <a:noFill/>
          <a:ln w="9525">
            <a:noFill/>
            <a:miter lim="800000"/>
            <a:headEnd/>
            <a:tailEnd/>
          </a:ln>
        </p:spPr>
        <p:txBody>
          <a:bodyPr>
            <a:spAutoFit/>
          </a:bodyPr>
          <a:lstStyle/>
          <a:p>
            <a:pPr marL="171450" indent="-171450" algn="just">
              <a:lnSpc>
                <a:spcPct val="150000"/>
              </a:lnSpc>
              <a:buFont typeface="Wingdings" pitchFamily="2" charset="2"/>
              <a:buChar char="Ø"/>
            </a:pPr>
            <a:r>
              <a:rPr lang="es-ES" sz="1400">
                <a:cs typeface="Times New Roman" pitchFamily="18" charset="0"/>
              </a:rPr>
              <a:t> Bases de datos</a:t>
            </a:r>
          </a:p>
          <a:p>
            <a:pPr marL="171450" indent="-171450" algn="just">
              <a:lnSpc>
                <a:spcPct val="150000"/>
              </a:lnSpc>
              <a:buFont typeface="Wingdings" pitchFamily="2" charset="2"/>
              <a:buChar char="Ø"/>
            </a:pPr>
            <a:r>
              <a:rPr lang="es-ES" sz="1400">
                <a:cs typeface="Times New Roman" pitchFamily="18" charset="0"/>
              </a:rPr>
              <a:t> Noticias de diferentes medios de comunicación</a:t>
            </a:r>
          </a:p>
          <a:p>
            <a:pPr marL="171450" indent="-171450" algn="just">
              <a:lnSpc>
                <a:spcPct val="150000"/>
              </a:lnSpc>
              <a:buFont typeface="Wingdings" pitchFamily="2" charset="2"/>
              <a:buChar char="Ø"/>
            </a:pPr>
            <a:r>
              <a:rPr lang="es-ES" sz="1400" b="1">
                <a:cs typeface="Times New Roman" pitchFamily="18" charset="0"/>
              </a:rPr>
              <a:t> Entrevistas</a:t>
            </a:r>
          </a:p>
          <a:p>
            <a:pPr marL="171450" indent="-171450" algn="just">
              <a:lnSpc>
                <a:spcPct val="150000"/>
              </a:lnSpc>
              <a:buFont typeface="Wingdings" pitchFamily="2" charset="2"/>
              <a:buChar char="Ø"/>
            </a:pPr>
            <a:r>
              <a:rPr lang="es-ES" sz="1400">
                <a:cs typeface="Times New Roman" pitchFamily="18" charset="0"/>
              </a:rPr>
              <a:t> </a:t>
            </a:r>
            <a:r>
              <a:rPr lang="es-ES" sz="1400" b="1">
                <a:cs typeface="Times New Roman" pitchFamily="18" charset="0"/>
              </a:rPr>
              <a:t>Observaciones</a:t>
            </a:r>
          </a:p>
          <a:p>
            <a:pPr marL="171450" indent="-171450" algn="just">
              <a:lnSpc>
                <a:spcPct val="150000"/>
              </a:lnSpc>
              <a:buFont typeface="Wingdings" pitchFamily="2" charset="2"/>
              <a:buChar char="Ø"/>
            </a:pPr>
            <a:r>
              <a:rPr lang="es-ES" sz="1400">
                <a:cs typeface="Times New Roman" pitchFamily="18" charset="0"/>
              </a:rPr>
              <a:t> </a:t>
            </a:r>
            <a:r>
              <a:rPr lang="es-ES" sz="1400" b="1">
                <a:cs typeface="Times New Roman" pitchFamily="18" charset="0"/>
              </a:rPr>
              <a:t>Grupo de discusión </a:t>
            </a:r>
          </a:p>
        </p:txBody>
      </p:sp>
      <p:sp>
        <p:nvSpPr>
          <p:cNvPr id="18439" name="Rectángulo 2"/>
          <p:cNvSpPr>
            <a:spLocks noChangeArrowheads="1"/>
          </p:cNvSpPr>
          <p:nvPr/>
        </p:nvSpPr>
        <p:spPr bwMode="auto">
          <a:xfrm>
            <a:off x="3502025" y="2990850"/>
            <a:ext cx="5337175" cy="3324225"/>
          </a:xfrm>
          <a:prstGeom prst="rect">
            <a:avLst/>
          </a:prstGeom>
          <a:noFill/>
          <a:ln w="9525">
            <a:noFill/>
            <a:miter lim="800000"/>
            <a:headEnd/>
            <a:tailEnd/>
          </a:ln>
        </p:spPr>
        <p:txBody>
          <a:bodyPr>
            <a:spAutoFit/>
          </a:bodyPr>
          <a:lstStyle/>
          <a:p>
            <a:pPr marL="342900" indent="-342900" algn="just">
              <a:lnSpc>
                <a:spcPct val="150000"/>
              </a:lnSpc>
              <a:buFont typeface="Wingdings" pitchFamily="2" charset="2"/>
              <a:buChar char="Ø"/>
            </a:pPr>
            <a:r>
              <a:rPr lang="es-ES" sz="1400">
                <a:cs typeface="Times New Roman" pitchFamily="18" charset="0"/>
              </a:rPr>
              <a:t>Planes estratégicos: </a:t>
            </a:r>
          </a:p>
          <a:p>
            <a:pPr marL="800100" lvl="1" indent="-342900" algn="just">
              <a:lnSpc>
                <a:spcPct val="150000"/>
              </a:lnSpc>
              <a:buFont typeface="Arial" charset="0"/>
              <a:buChar char="•"/>
            </a:pPr>
            <a:r>
              <a:rPr lang="es-ES" sz="1400">
                <a:cs typeface="Times New Roman" pitchFamily="18" charset="0"/>
              </a:rPr>
              <a:t>Plan Estratégico de Participación Ciudadana de la Isla de Lanzarote y La Graciosa 2014-2017</a:t>
            </a:r>
            <a:endParaRPr lang="es-ES" sz="1200">
              <a:latin typeface="Calibri" pitchFamily="34" charset="0"/>
              <a:cs typeface="Times New Roman" pitchFamily="18" charset="0"/>
            </a:endParaRPr>
          </a:p>
          <a:p>
            <a:pPr marL="800100" lvl="1" indent="-342900" algn="just">
              <a:lnSpc>
                <a:spcPct val="150000"/>
              </a:lnSpc>
              <a:buFont typeface="Arial" charset="0"/>
              <a:buChar char="•"/>
            </a:pPr>
            <a:r>
              <a:rPr lang="es-ES" sz="1400">
                <a:cs typeface="Times New Roman" pitchFamily="18" charset="0"/>
              </a:rPr>
              <a:t>Estrategia Lanzarote 2020</a:t>
            </a:r>
            <a:endParaRPr lang="es-ES" sz="1200">
              <a:latin typeface="Calibri" pitchFamily="34" charset="0"/>
              <a:cs typeface="Times New Roman" pitchFamily="18" charset="0"/>
            </a:endParaRPr>
          </a:p>
          <a:p>
            <a:pPr marL="800100" lvl="1" indent="-342900" algn="just">
              <a:lnSpc>
                <a:spcPct val="150000"/>
              </a:lnSpc>
              <a:buFont typeface="Arial" charset="0"/>
              <a:buChar char="•"/>
            </a:pPr>
            <a:r>
              <a:rPr lang="es-ES" sz="1400">
                <a:cs typeface="Times New Roman" pitchFamily="18" charset="0"/>
              </a:rPr>
              <a:t>Plan Estratégico para la Promoción de la Infancia, Adolescencia y Juventud (JAIPE 15/20 Lanzarote)</a:t>
            </a:r>
            <a:endParaRPr lang="es-ES" sz="1200">
              <a:latin typeface="Calibri" pitchFamily="34" charset="0"/>
              <a:cs typeface="Times New Roman" pitchFamily="18" charset="0"/>
            </a:endParaRPr>
          </a:p>
          <a:p>
            <a:pPr marL="342900" indent="-342900" algn="just">
              <a:lnSpc>
                <a:spcPct val="150000"/>
              </a:lnSpc>
              <a:buFont typeface="Wingdings" pitchFamily="2" charset="2"/>
              <a:buChar char="Ø"/>
            </a:pPr>
            <a:r>
              <a:rPr lang="es-ES" sz="1400">
                <a:cs typeface="Times New Roman" pitchFamily="18" charset="0"/>
              </a:rPr>
              <a:t>Memorias proyectos de intervención, Concejalía de PC</a:t>
            </a:r>
          </a:p>
          <a:p>
            <a:pPr marL="342900" indent="-342900" algn="just">
              <a:lnSpc>
                <a:spcPct val="150000"/>
              </a:lnSpc>
              <a:buFont typeface="Wingdings" pitchFamily="2" charset="2"/>
              <a:buChar char="Ø"/>
            </a:pPr>
            <a:r>
              <a:rPr lang="es-ES" sz="1400">
                <a:cs typeface="Times New Roman" pitchFamily="18" charset="0"/>
              </a:rPr>
              <a:t>Bases documentales relacionadas con el marco jurídico</a:t>
            </a:r>
          </a:p>
          <a:p>
            <a:pPr marL="342900" indent="-342900" algn="just">
              <a:lnSpc>
                <a:spcPct val="150000"/>
              </a:lnSpc>
              <a:buFont typeface="Wingdings" pitchFamily="2" charset="2"/>
              <a:buChar char="Ø"/>
            </a:pPr>
            <a:r>
              <a:rPr lang="es-ES" sz="1400">
                <a:cs typeface="Times New Roman" pitchFamily="18" charset="0"/>
              </a:rPr>
              <a:t>Otros</a:t>
            </a:r>
            <a:endParaRPr lang="es-ES" sz="1200">
              <a:latin typeface="Calibri" pitchFamily="34" charset="0"/>
              <a:cs typeface="Times New Roman" pitchFamily="18" charset="0"/>
            </a:endParaRPr>
          </a:p>
        </p:txBody>
      </p:sp>
      <p:cxnSp>
        <p:nvCxnSpPr>
          <p:cNvPr id="14" name="Conector angular 13"/>
          <p:cNvCxnSpPr/>
          <p:nvPr/>
        </p:nvCxnSpPr>
        <p:spPr>
          <a:xfrm rot="10800000" flipV="1">
            <a:off x="1208088" y="2338388"/>
            <a:ext cx="2293937" cy="371475"/>
          </a:xfrm>
          <a:prstGeom prst="bentConnector3">
            <a:avLst>
              <a:gd name="adj1" fmla="val 100537"/>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p:nvPr/>
        </p:nvCxnSpPr>
        <p:spPr>
          <a:xfrm>
            <a:off x="4422775" y="2338388"/>
            <a:ext cx="2014538" cy="444500"/>
          </a:xfrm>
          <a:prstGeom prst="bentConnector3">
            <a:avLst>
              <a:gd name="adj1" fmla="val 100517"/>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3502025" y="2028825"/>
            <a:ext cx="0" cy="309563"/>
          </a:xfrm>
          <a:prstGeom prst="line">
            <a:avLst/>
          </a:prstGeom>
          <a:ln w="28575">
            <a:solidFill>
              <a:srgbClr val="C00000"/>
            </a:solidFill>
            <a:prstDash val="lgDashDot"/>
          </a:ln>
        </p:spPr>
        <p:style>
          <a:lnRef idx="1">
            <a:schemeClr val="accent1"/>
          </a:lnRef>
          <a:fillRef idx="0">
            <a:schemeClr val="accent1"/>
          </a:fillRef>
          <a:effectRef idx="0">
            <a:schemeClr val="accent1"/>
          </a:effectRef>
          <a:fontRef idx="minor">
            <a:schemeClr val="tx1"/>
          </a:fontRef>
        </p:style>
      </p:cxnSp>
      <p:pic>
        <p:nvPicPr>
          <p:cNvPr id="18443" name="Imagen 35"/>
          <p:cNvPicPr>
            <a:picLocks noChangeAspect="1"/>
          </p:cNvPicPr>
          <p:nvPr/>
        </p:nvPicPr>
        <p:blipFill>
          <a:blip r:embed="rId2"/>
          <a:srcRect/>
          <a:stretch>
            <a:fillRect/>
          </a:stretch>
        </p:blipFill>
        <p:spPr bwMode="auto">
          <a:xfrm>
            <a:off x="4408488" y="2008188"/>
            <a:ext cx="30162" cy="330200"/>
          </a:xfrm>
          <a:prstGeom prst="rect">
            <a:avLst/>
          </a:prstGeom>
          <a:noFill/>
          <a:ln w="9525">
            <a:noFill/>
            <a:miter lim="800000"/>
            <a:headEnd/>
            <a:tailEnd/>
          </a:ln>
        </p:spPr>
      </p:pic>
      <p:pic>
        <p:nvPicPr>
          <p:cNvPr id="10" name="Imagen 9"/>
          <p:cNvPicPr>
            <a:picLocks noChangeAspect="1"/>
          </p:cNvPicPr>
          <p:nvPr/>
        </p:nvPicPr>
        <p:blipFill>
          <a:blip r:embed="rId3"/>
          <a:stretch>
            <a:fillRect/>
          </a:stretch>
        </p:blipFill>
        <p:spPr>
          <a:xfrm>
            <a:off x="8930654" y="4015724"/>
            <a:ext cx="2680328" cy="2126699"/>
          </a:xfrm>
          <a:prstGeom prst="rect">
            <a:avLst/>
          </a:prstGeom>
          <a:ln>
            <a:noFill/>
          </a:ln>
          <a:effectLst>
            <a:softEdge rad="112500"/>
          </a:effectLst>
        </p:spPr>
      </p:pic>
      <p:sp>
        <p:nvSpPr>
          <p:cNvPr id="23" name="Rectángulo 22"/>
          <p:cNvSpPr/>
          <p:nvPr/>
        </p:nvSpPr>
        <p:spPr>
          <a:xfrm>
            <a:off x="301625" y="503238"/>
            <a:ext cx="3910013" cy="411162"/>
          </a:xfrm>
          <a:prstGeom prst="rect">
            <a:avLst/>
          </a:prstGeom>
        </p:spPr>
        <p:txBody>
          <a:bodyPr>
            <a:spAutoFit/>
          </a:bodyPr>
          <a:lstStyle/>
          <a:p>
            <a:pPr lvl="1" fontAlgn="auto">
              <a:lnSpc>
                <a:spcPct val="115000"/>
              </a:lnSpc>
              <a:spcBef>
                <a:spcPts val="0"/>
              </a:spcBef>
              <a:spcAft>
                <a:spcPts val="1000"/>
              </a:spcAft>
              <a:defRPr/>
            </a:pPr>
            <a:r>
              <a:rPr lang="es-ES" b="1" cap="small" dirty="0">
                <a:latin typeface="Arial Black" panose="020B0A04020102020204" pitchFamily="34" charset="0"/>
                <a:ea typeface="Times New Roman" panose="02020603050405020304" pitchFamily="18" charset="0"/>
                <a:cs typeface="Calibri" panose="020F0502020204030204" pitchFamily="34" charset="0"/>
              </a:rPr>
              <a:t>Técnicas de Investigación</a:t>
            </a:r>
            <a:endParaRPr lang="es-ES" cap="small"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CuadroTexto 24"/>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26" name="CuadroTexto 25"/>
          <p:cNvSpPr txBox="1"/>
          <p:nvPr/>
        </p:nvSpPr>
        <p:spPr>
          <a:xfrm>
            <a:off x="132163" y="2921358"/>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Cómo</a:t>
            </a:r>
          </a:p>
        </p:txBody>
      </p:sp>
      <p:sp>
        <p:nvSpPr>
          <p:cNvPr id="27" name="CuadroTexto 26"/>
          <p:cNvSpPr txBox="1"/>
          <p:nvPr/>
        </p:nvSpPr>
        <p:spPr>
          <a:xfrm>
            <a:off x="132163" y="3898006"/>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Resultados</a:t>
            </a:r>
          </a:p>
        </p:txBody>
      </p:sp>
      <p:sp>
        <p:nvSpPr>
          <p:cNvPr id="28" name="CuadroTexto 27"/>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30" name="CuadroTexto 29"/>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31" name="Rectángulo 30"/>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pic>
        <p:nvPicPr>
          <p:cNvPr id="33" name="Picture 2" descr="Resultado de imagen de resultados"/>
          <p:cNvPicPr>
            <a:picLocks noChangeAspect="1" noChangeArrowheads="1"/>
          </p:cNvPicPr>
          <p:nvPr/>
        </p:nvPicPr>
        <p:blipFill>
          <a:blip r:embed="rId4">
            <a:extLst>
              <a:ext uri="{28A0092B-C50C-407E-A947-70E740481C1C}"/>
            </a:extLst>
          </a:blip>
          <a:srcRect/>
          <a:stretch>
            <a:fillRect/>
          </a:stretch>
        </p:blipFill>
        <p:spPr bwMode="auto">
          <a:xfrm>
            <a:off x="8926923" y="2156991"/>
            <a:ext cx="2762250" cy="2082829"/>
          </a:xfrm>
          <a:prstGeom prst="rect">
            <a:avLst/>
          </a:prstGeom>
          <a:ln>
            <a:noFill/>
          </a:ln>
          <a:effectLst>
            <a:softEdge rad="112500"/>
          </a:effectLst>
          <a:extLst>
            <a:ext uri="{909E8E84-426E-40DD-AFC4-6F175D3DCCD1}"/>
          </a:extLst>
        </p:spPr>
      </p:pic>
      <p:sp>
        <p:nvSpPr>
          <p:cNvPr id="34" name="Rectángulo 33"/>
          <p:cNvSpPr/>
          <p:nvPr/>
        </p:nvSpPr>
        <p:spPr>
          <a:xfrm>
            <a:off x="2423886" y="1622331"/>
            <a:ext cx="6089662" cy="3762568"/>
          </a:xfrm>
          <a:prstGeom prst="rect">
            <a:avLst/>
          </a:prstGeom>
          <a:solidFill>
            <a:schemeClr val="accent1">
              <a:lumMod val="75000"/>
            </a:schemeClr>
          </a:solidFill>
          <a:ln>
            <a:noFill/>
          </a:ln>
          <a:effectLst>
            <a:softEdge rad="127000"/>
          </a:effectLst>
        </p:spPr>
        <p:txBody>
          <a:bodyPr>
            <a:spAutoFit/>
          </a:bodyPr>
          <a:lstStyle/>
          <a:p>
            <a:pPr algn="ctr">
              <a:lnSpc>
                <a:spcPct val="150000"/>
              </a:lnSpc>
              <a:defRPr/>
            </a:pPr>
            <a:r>
              <a:rPr lang="es-ES" b="1">
                <a:cs typeface="Times New Roman" pitchFamily="18" charset="0"/>
              </a:rPr>
              <a:t>Entrevistas</a:t>
            </a:r>
          </a:p>
          <a:p>
            <a:pPr algn="ctr">
              <a:lnSpc>
                <a:spcPct val="150000"/>
              </a:lnSpc>
              <a:defRPr/>
            </a:pPr>
            <a:endParaRPr lang="es-ES" b="1">
              <a:cs typeface="Times New Roman" pitchFamily="18" charset="0"/>
            </a:endParaRPr>
          </a:p>
          <a:p>
            <a:pPr algn="ctr">
              <a:lnSpc>
                <a:spcPct val="150000"/>
              </a:lnSpc>
              <a:defRPr/>
            </a:pPr>
            <a:r>
              <a:rPr lang="es-ES" sz="1600">
                <a:latin typeface="Calibri" pitchFamily="34" charset="0"/>
              </a:rPr>
              <a:t>23 entrevistas semiestructuradas (aprox. 28horas)</a:t>
            </a:r>
          </a:p>
          <a:p>
            <a:pPr algn="ctr">
              <a:lnSpc>
                <a:spcPct val="150000"/>
              </a:lnSpc>
              <a:defRPr/>
            </a:pPr>
            <a:r>
              <a:rPr lang="es-ES" sz="1600">
                <a:latin typeface="Times New Roman" pitchFamily="18" charset="0"/>
                <a:cs typeface="Times New Roman" pitchFamily="18" charset="0"/>
              </a:rPr>
              <a:t>           8 Representantes de entidades sociales</a:t>
            </a:r>
          </a:p>
          <a:p>
            <a:pPr algn="ctr">
              <a:lnSpc>
                <a:spcPct val="150000"/>
              </a:lnSpc>
              <a:defRPr/>
            </a:pPr>
            <a:r>
              <a:rPr lang="es-ES" sz="1600">
                <a:latin typeface="Times New Roman" pitchFamily="18" charset="0"/>
                <a:cs typeface="Times New Roman" pitchFamily="18" charset="0"/>
              </a:rPr>
              <a:t> 10 personal técnico – político de 3 administraciones </a:t>
            </a:r>
          </a:p>
          <a:p>
            <a:pPr algn="ctr">
              <a:lnSpc>
                <a:spcPct val="150000"/>
              </a:lnSpc>
              <a:defRPr/>
            </a:pPr>
            <a:r>
              <a:rPr lang="es-ES" sz="1600">
                <a:latin typeface="Times New Roman" pitchFamily="18" charset="0"/>
                <a:cs typeface="Times New Roman" pitchFamily="18" charset="0"/>
              </a:rPr>
              <a:t>5 Actores clave</a:t>
            </a:r>
            <a:endParaRPr lang="es-ES" sz="1600">
              <a:latin typeface="Calibri" pitchFamily="34" charset="0"/>
            </a:endParaRPr>
          </a:p>
          <a:p>
            <a:pPr algn="ctr">
              <a:lnSpc>
                <a:spcPct val="150000"/>
              </a:lnSpc>
              <a:defRPr/>
            </a:pPr>
            <a:r>
              <a:rPr lang="es-ES" sz="1600">
                <a:latin typeface="Calibri" pitchFamily="34" charset="0"/>
              </a:rPr>
              <a:t>            (13 entrevistas más propuestas, que por diferentes motivos no tuvieron lugar)</a:t>
            </a:r>
          </a:p>
          <a:p>
            <a:pPr algn="ctr">
              <a:lnSpc>
                <a:spcPct val="150000"/>
              </a:lnSpc>
              <a:defRPr/>
            </a:pPr>
            <a:endParaRPr lang="es-ES" sz="1600">
              <a:latin typeface="Calibri" pitchFamily="34" charset="0"/>
            </a:endParaRPr>
          </a:p>
          <a:p>
            <a:pPr algn="ctr">
              <a:lnSpc>
                <a:spcPct val="150000"/>
              </a:lnSpc>
              <a:defRPr/>
            </a:pPr>
            <a:endParaRPr lang="es-ES" sz="1100">
              <a:latin typeface="Times New Roman" pitchFamily="18" charset="0"/>
              <a:cs typeface="Times New Roman" pitchFamily="18" charset="0"/>
            </a:endParaRPr>
          </a:p>
        </p:txBody>
      </p:sp>
      <p:sp>
        <p:nvSpPr>
          <p:cNvPr id="22" name="CuadroTexto 21"/>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Reflexión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551544" y="391886"/>
            <a:ext cx="11245503" cy="6283663"/>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460" name="Rectángulo 4"/>
          <p:cNvSpPr>
            <a:spLocks noChangeArrowheads="1"/>
          </p:cNvSpPr>
          <p:nvPr/>
        </p:nvSpPr>
        <p:spPr bwMode="auto">
          <a:xfrm>
            <a:off x="2563813" y="1179513"/>
            <a:ext cx="2487612" cy="369887"/>
          </a:xfrm>
          <a:prstGeom prst="rect">
            <a:avLst/>
          </a:prstGeom>
          <a:noFill/>
          <a:ln w="9525">
            <a:noFill/>
            <a:miter lim="800000"/>
            <a:headEnd/>
            <a:tailEnd/>
          </a:ln>
        </p:spPr>
        <p:txBody>
          <a:bodyPr wrap="none">
            <a:spAutoFit/>
          </a:bodyPr>
          <a:lstStyle/>
          <a:p>
            <a:r>
              <a:rPr lang="es-ES" b="1">
                <a:latin typeface="Calibri" pitchFamily="34" charset="0"/>
                <a:ea typeface="Calibri" pitchFamily="34" charset="0"/>
                <a:cs typeface="Times New Roman" pitchFamily="18" charset="0"/>
              </a:rPr>
              <a:t>Fuentes de información</a:t>
            </a:r>
            <a:r>
              <a:rPr lang="es-ES">
                <a:latin typeface="Calibri" pitchFamily="34" charset="0"/>
                <a:ea typeface="Calibri" pitchFamily="34" charset="0"/>
                <a:cs typeface="Times New Roman" pitchFamily="18" charset="0"/>
              </a:rPr>
              <a:t> </a:t>
            </a:r>
          </a:p>
        </p:txBody>
      </p:sp>
      <p:sp>
        <p:nvSpPr>
          <p:cNvPr id="19461" name="Rectángulo 5"/>
          <p:cNvSpPr>
            <a:spLocks noChangeArrowheads="1"/>
          </p:cNvSpPr>
          <p:nvPr/>
        </p:nvSpPr>
        <p:spPr bwMode="auto">
          <a:xfrm>
            <a:off x="1042988" y="1627188"/>
            <a:ext cx="5702300" cy="646112"/>
          </a:xfrm>
          <a:prstGeom prst="rect">
            <a:avLst/>
          </a:prstGeom>
          <a:noFill/>
          <a:ln w="9525">
            <a:noFill/>
            <a:miter lim="800000"/>
            <a:headEnd/>
            <a:tailEnd/>
          </a:ln>
        </p:spPr>
        <p:txBody>
          <a:bodyPr>
            <a:spAutoFit/>
          </a:bodyPr>
          <a:lstStyle/>
          <a:p>
            <a:pPr algn="ctr">
              <a:lnSpc>
                <a:spcPct val="150000"/>
              </a:lnSpc>
            </a:pPr>
            <a:r>
              <a:rPr lang="es-ES" sz="1200">
                <a:cs typeface="Times New Roman" pitchFamily="18" charset="0"/>
              </a:rPr>
              <a:t>Fuentes primarias y secundarias</a:t>
            </a:r>
          </a:p>
          <a:p>
            <a:pPr algn="just">
              <a:lnSpc>
                <a:spcPct val="150000"/>
              </a:lnSpc>
            </a:pPr>
            <a:endParaRPr lang="es-ES" sz="1200">
              <a:cs typeface="Times New Roman" pitchFamily="18" charset="0"/>
            </a:endParaRPr>
          </a:p>
        </p:txBody>
      </p:sp>
      <p:sp>
        <p:nvSpPr>
          <p:cNvPr id="19462" name="Rectángulo 1"/>
          <p:cNvSpPr>
            <a:spLocks noChangeArrowheads="1"/>
          </p:cNvSpPr>
          <p:nvPr/>
        </p:nvSpPr>
        <p:spPr bwMode="auto">
          <a:xfrm>
            <a:off x="730250" y="2782888"/>
            <a:ext cx="3036888" cy="2032000"/>
          </a:xfrm>
          <a:prstGeom prst="rect">
            <a:avLst/>
          </a:prstGeom>
          <a:noFill/>
          <a:ln w="9525">
            <a:noFill/>
            <a:miter lim="800000"/>
            <a:headEnd/>
            <a:tailEnd/>
          </a:ln>
        </p:spPr>
        <p:txBody>
          <a:bodyPr>
            <a:spAutoFit/>
          </a:bodyPr>
          <a:lstStyle/>
          <a:p>
            <a:pPr marL="171450" indent="-171450" algn="just">
              <a:lnSpc>
                <a:spcPct val="150000"/>
              </a:lnSpc>
              <a:buFont typeface="Wingdings" pitchFamily="2" charset="2"/>
              <a:buChar char="Ø"/>
            </a:pPr>
            <a:r>
              <a:rPr lang="es-ES" sz="1400">
                <a:cs typeface="Times New Roman" pitchFamily="18" charset="0"/>
              </a:rPr>
              <a:t> Bases de datos</a:t>
            </a:r>
          </a:p>
          <a:p>
            <a:pPr marL="171450" indent="-171450" algn="just">
              <a:lnSpc>
                <a:spcPct val="150000"/>
              </a:lnSpc>
              <a:buFont typeface="Wingdings" pitchFamily="2" charset="2"/>
              <a:buChar char="Ø"/>
            </a:pPr>
            <a:r>
              <a:rPr lang="es-ES" sz="1400">
                <a:cs typeface="Times New Roman" pitchFamily="18" charset="0"/>
              </a:rPr>
              <a:t> Noticias de diferentes medios de comunicación</a:t>
            </a:r>
          </a:p>
          <a:p>
            <a:pPr marL="171450" indent="-171450" algn="just">
              <a:lnSpc>
                <a:spcPct val="150000"/>
              </a:lnSpc>
              <a:buFont typeface="Wingdings" pitchFamily="2" charset="2"/>
              <a:buChar char="Ø"/>
            </a:pPr>
            <a:r>
              <a:rPr lang="es-ES" sz="1400" b="1">
                <a:cs typeface="Times New Roman" pitchFamily="18" charset="0"/>
              </a:rPr>
              <a:t> Entrevistas</a:t>
            </a:r>
          </a:p>
          <a:p>
            <a:pPr marL="171450" indent="-171450" algn="just">
              <a:lnSpc>
                <a:spcPct val="150000"/>
              </a:lnSpc>
              <a:buFont typeface="Wingdings" pitchFamily="2" charset="2"/>
              <a:buChar char="Ø"/>
            </a:pPr>
            <a:r>
              <a:rPr lang="es-ES" sz="1400">
                <a:cs typeface="Times New Roman" pitchFamily="18" charset="0"/>
              </a:rPr>
              <a:t> </a:t>
            </a:r>
            <a:r>
              <a:rPr lang="es-ES" sz="1400" b="1">
                <a:cs typeface="Times New Roman" pitchFamily="18" charset="0"/>
              </a:rPr>
              <a:t>Observaciones</a:t>
            </a:r>
          </a:p>
          <a:p>
            <a:pPr marL="171450" indent="-171450" algn="just">
              <a:lnSpc>
                <a:spcPct val="150000"/>
              </a:lnSpc>
              <a:buFont typeface="Wingdings" pitchFamily="2" charset="2"/>
              <a:buChar char="Ø"/>
            </a:pPr>
            <a:r>
              <a:rPr lang="es-ES" sz="1400">
                <a:cs typeface="Times New Roman" pitchFamily="18" charset="0"/>
              </a:rPr>
              <a:t> </a:t>
            </a:r>
            <a:r>
              <a:rPr lang="es-ES" sz="1400" b="1">
                <a:cs typeface="Times New Roman" pitchFamily="18" charset="0"/>
              </a:rPr>
              <a:t>Grupo de discusión </a:t>
            </a:r>
          </a:p>
        </p:txBody>
      </p:sp>
      <p:sp>
        <p:nvSpPr>
          <p:cNvPr id="19463" name="Rectángulo 2"/>
          <p:cNvSpPr>
            <a:spLocks noChangeArrowheads="1"/>
          </p:cNvSpPr>
          <p:nvPr/>
        </p:nvSpPr>
        <p:spPr bwMode="auto">
          <a:xfrm>
            <a:off x="3502025" y="2990850"/>
            <a:ext cx="5337175" cy="3324225"/>
          </a:xfrm>
          <a:prstGeom prst="rect">
            <a:avLst/>
          </a:prstGeom>
          <a:noFill/>
          <a:ln w="9525">
            <a:noFill/>
            <a:miter lim="800000"/>
            <a:headEnd/>
            <a:tailEnd/>
          </a:ln>
        </p:spPr>
        <p:txBody>
          <a:bodyPr>
            <a:spAutoFit/>
          </a:bodyPr>
          <a:lstStyle/>
          <a:p>
            <a:pPr marL="342900" indent="-342900" algn="just">
              <a:lnSpc>
                <a:spcPct val="150000"/>
              </a:lnSpc>
              <a:buFont typeface="Wingdings" pitchFamily="2" charset="2"/>
              <a:buChar char="Ø"/>
            </a:pPr>
            <a:r>
              <a:rPr lang="es-ES" sz="1400">
                <a:cs typeface="Times New Roman" pitchFamily="18" charset="0"/>
              </a:rPr>
              <a:t>Planes estratégicos: </a:t>
            </a:r>
          </a:p>
          <a:p>
            <a:pPr marL="800100" lvl="1" indent="-342900" algn="just">
              <a:lnSpc>
                <a:spcPct val="150000"/>
              </a:lnSpc>
              <a:buFont typeface="Arial" charset="0"/>
              <a:buChar char="•"/>
            </a:pPr>
            <a:r>
              <a:rPr lang="es-ES" sz="1400">
                <a:cs typeface="Times New Roman" pitchFamily="18" charset="0"/>
              </a:rPr>
              <a:t>Plan Estratégico de Participación Ciudadana de la Isla de Lanzarote y La Graciosa 2014-2017</a:t>
            </a:r>
            <a:endParaRPr lang="es-ES" sz="1200">
              <a:latin typeface="Calibri" pitchFamily="34" charset="0"/>
              <a:cs typeface="Times New Roman" pitchFamily="18" charset="0"/>
            </a:endParaRPr>
          </a:p>
          <a:p>
            <a:pPr marL="800100" lvl="1" indent="-342900" algn="just">
              <a:lnSpc>
                <a:spcPct val="150000"/>
              </a:lnSpc>
              <a:buFont typeface="Arial" charset="0"/>
              <a:buChar char="•"/>
            </a:pPr>
            <a:r>
              <a:rPr lang="es-ES" sz="1400">
                <a:cs typeface="Times New Roman" pitchFamily="18" charset="0"/>
              </a:rPr>
              <a:t>Estrategia Lanzarote 2020</a:t>
            </a:r>
            <a:endParaRPr lang="es-ES" sz="1200">
              <a:latin typeface="Calibri" pitchFamily="34" charset="0"/>
              <a:cs typeface="Times New Roman" pitchFamily="18" charset="0"/>
            </a:endParaRPr>
          </a:p>
          <a:p>
            <a:pPr marL="800100" lvl="1" indent="-342900" algn="just">
              <a:lnSpc>
                <a:spcPct val="150000"/>
              </a:lnSpc>
              <a:buFont typeface="Arial" charset="0"/>
              <a:buChar char="•"/>
            </a:pPr>
            <a:r>
              <a:rPr lang="es-ES" sz="1400">
                <a:cs typeface="Times New Roman" pitchFamily="18" charset="0"/>
              </a:rPr>
              <a:t>Plan Estratégico para la Promoción de la Infancia, Adolescencia y Juventud (JAIPE 15/20 Lanzarote)</a:t>
            </a:r>
            <a:endParaRPr lang="es-ES" sz="1200">
              <a:latin typeface="Calibri" pitchFamily="34" charset="0"/>
              <a:cs typeface="Times New Roman" pitchFamily="18" charset="0"/>
            </a:endParaRPr>
          </a:p>
          <a:p>
            <a:pPr marL="342900" indent="-342900" algn="just">
              <a:lnSpc>
                <a:spcPct val="150000"/>
              </a:lnSpc>
              <a:buFont typeface="Wingdings" pitchFamily="2" charset="2"/>
              <a:buChar char="Ø"/>
            </a:pPr>
            <a:r>
              <a:rPr lang="es-ES" sz="1400">
                <a:cs typeface="Times New Roman" pitchFamily="18" charset="0"/>
              </a:rPr>
              <a:t>Memorias proyectos de intervención, Concejalía de PC</a:t>
            </a:r>
          </a:p>
          <a:p>
            <a:pPr marL="342900" indent="-342900" algn="just">
              <a:lnSpc>
                <a:spcPct val="150000"/>
              </a:lnSpc>
              <a:buFont typeface="Wingdings" pitchFamily="2" charset="2"/>
              <a:buChar char="Ø"/>
            </a:pPr>
            <a:r>
              <a:rPr lang="es-ES" sz="1400">
                <a:cs typeface="Times New Roman" pitchFamily="18" charset="0"/>
              </a:rPr>
              <a:t>Bases documentales relacionadas con el marco jurídico</a:t>
            </a:r>
          </a:p>
          <a:p>
            <a:pPr marL="342900" indent="-342900" algn="just">
              <a:lnSpc>
                <a:spcPct val="150000"/>
              </a:lnSpc>
              <a:buFont typeface="Wingdings" pitchFamily="2" charset="2"/>
              <a:buChar char="Ø"/>
            </a:pPr>
            <a:r>
              <a:rPr lang="es-ES" sz="1400">
                <a:cs typeface="Times New Roman" pitchFamily="18" charset="0"/>
              </a:rPr>
              <a:t>Otros</a:t>
            </a:r>
            <a:endParaRPr lang="es-ES" sz="1200">
              <a:latin typeface="Calibri" pitchFamily="34" charset="0"/>
              <a:cs typeface="Times New Roman" pitchFamily="18" charset="0"/>
            </a:endParaRPr>
          </a:p>
        </p:txBody>
      </p:sp>
      <p:cxnSp>
        <p:nvCxnSpPr>
          <p:cNvPr id="14" name="Conector angular 13"/>
          <p:cNvCxnSpPr/>
          <p:nvPr/>
        </p:nvCxnSpPr>
        <p:spPr>
          <a:xfrm rot="10800000" flipV="1">
            <a:off x="1208088" y="2338388"/>
            <a:ext cx="2293937" cy="371475"/>
          </a:xfrm>
          <a:prstGeom prst="bentConnector3">
            <a:avLst>
              <a:gd name="adj1" fmla="val 100537"/>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p:nvPr/>
        </p:nvCxnSpPr>
        <p:spPr>
          <a:xfrm>
            <a:off x="4422775" y="2338388"/>
            <a:ext cx="2014538" cy="444500"/>
          </a:xfrm>
          <a:prstGeom prst="bentConnector3">
            <a:avLst>
              <a:gd name="adj1" fmla="val 100517"/>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3502025" y="2028825"/>
            <a:ext cx="0" cy="309563"/>
          </a:xfrm>
          <a:prstGeom prst="line">
            <a:avLst/>
          </a:prstGeom>
          <a:ln w="28575">
            <a:solidFill>
              <a:srgbClr val="C00000"/>
            </a:solidFill>
            <a:prstDash val="lgDashDot"/>
          </a:ln>
        </p:spPr>
        <p:style>
          <a:lnRef idx="1">
            <a:schemeClr val="accent1"/>
          </a:lnRef>
          <a:fillRef idx="0">
            <a:schemeClr val="accent1"/>
          </a:fillRef>
          <a:effectRef idx="0">
            <a:schemeClr val="accent1"/>
          </a:effectRef>
          <a:fontRef idx="minor">
            <a:schemeClr val="tx1"/>
          </a:fontRef>
        </p:style>
      </p:cxnSp>
      <p:pic>
        <p:nvPicPr>
          <p:cNvPr id="19467" name="Imagen 35"/>
          <p:cNvPicPr>
            <a:picLocks noChangeAspect="1"/>
          </p:cNvPicPr>
          <p:nvPr/>
        </p:nvPicPr>
        <p:blipFill>
          <a:blip r:embed="rId2"/>
          <a:srcRect/>
          <a:stretch>
            <a:fillRect/>
          </a:stretch>
        </p:blipFill>
        <p:spPr bwMode="auto">
          <a:xfrm>
            <a:off x="4408488" y="2008188"/>
            <a:ext cx="30162" cy="330200"/>
          </a:xfrm>
          <a:prstGeom prst="rect">
            <a:avLst/>
          </a:prstGeom>
          <a:noFill/>
          <a:ln w="9525">
            <a:noFill/>
            <a:miter lim="800000"/>
            <a:headEnd/>
            <a:tailEnd/>
          </a:ln>
        </p:spPr>
      </p:pic>
      <p:pic>
        <p:nvPicPr>
          <p:cNvPr id="10" name="Imagen 9"/>
          <p:cNvPicPr>
            <a:picLocks noChangeAspect="1"/>
          </p:cNvPicPr>
          <p:nvPr/>
        </p:nvPicPr>
        <p:blipFill>
          <a:blip r:embed="rId3"/>
          <a:stretch>
            <a:fillRect/>
          </a:stretch>
        </p:blipFill>
        <p:spPr>
          <a:xfrm>
            <a:off x="8930654" y="4015724"/>
            <a:ext cx="2680328" cy="2126699"/>
          </a:xfrm>
          <a:prstGeom prst="rect">
            <a:avLst/>
          </a:prstGeom>
          <a:ln>
            <a:noFill/>
          </a:ln>
          <a:effectLst>
            <a:softEdge rad="112500"/>
          </a:effectLst>
        </p:spPr>
      </p:pic>
      <p:sp>
        <p:nvSpPr>
          <p:cNvPr id="23" name="Rectángulo 22"/>
          <p:cNvSpPr/>
          <p:nvPr/>
        </p:nvSpPr>
        <p:spPr>
          <a:xfrm>
            <a:off x="301625" y="503238"/>
            <a:ext cx="3910013" cy="411162"/>
          </a:xfrm>
          <a:prstGeom prst="rect">
            <a:avLst/>
          </a:prstGeom>
        </p:spPr>
        <p:txBody>
          <a:bodyPr>
            <a:spAutoFit/>
          </a:bodyPr>
          <a:lstStyle/>
          <a:p>
            <a:pPr lvl="1" fontAlgn="auto">
              <a:lnSpc>
                <a:spcPct val="115000"/>
              </a:lnSpc>
              <a:spcBef>
                <a:spcPts val="0"/>
              </a:spcBef>
              <a:spcAft>
                <a:spcPts val="1000"/>
              </a:spcAft>
              <a:defRPr/>
            </a:pPr>
            <a:r>
              <a:rPr lang="es-ES" b="1" cap="small" dirty="0">
                <a:latin typeface="Arial Black" panose="020B0A04020102020204" pitchFamily="34" charset="0"/>
                <a:ea typeface="Times New Roman" panose="02020603050405020304" pitchFamily="18" charset="0"/>
                <a:cs typeface="Calibri" panose="020F0502020204030204" pitchFamily="34" charset="0"/>
              </a:rPr>
              <a:t>Técnicas de Investigación</a:t>
            </a:r>
            <a:endParaRPr lang="es-ES" cap="small"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CuadroTexto 24"/>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26" name="CuadroTexto 25"/>
          <p:cNvSpPr txBox="1"/>
          <p:nvPr/>
        </p:nvSpPr>
        <p:spPr>
          <a:xfrm>
            <a:off x="132163" y="2921358"/>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Cómo</a:t>
            </a:r>
          </a:p>
        </p:txBody>
      </p:sp>
      <p:sp>
        <p:nvSpPr>
          <p:cNvPr id="27" name="CuadroTexto 26"/>
          <p:cNvSpPr txBox="1"/>
          <p:nvPr/>
        </p:nvSpPr>
        <p:spPr>
          <a:xfrm>
            <a:off x="132163" y="3898006"/>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Resultados</a:t>
            </a:r>
          </a:p>
        </p:txBody>
      </p:sp>
      <p:sp>
        <p:nvSpPr>
          <p:cNvPr id="28" name="CuadroTexto 27"/>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30" name="CuadroTexto 29"/>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31" name="Rectángulo 30"/>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pic>
        <p:nvPicPr>
          <p:cNvPr id="33" name="Picture 2" descr="Resultado de imagen de resultados"/>
          <p:cNvPicPr>
            <a:picLocks noChangeAspect="1" noChangeArrowheads="1"/>
          </p:cNvPicPr>
          <p:nvPr/>
        </p:nvPicPr>
        <p:blipFill>
          <a:blip r:embed="rId4">
            <a:extLst>
              <a:ext uri="{28A0092B-C50C-407E-A947-70E740481C1C}"/>
            </a:extLst>
          </a:blip>
          <a:srcRect/>
          <a:stretch>
            <a:fillRect/>
          </a:stretch>
        </p:blipFill>
        <p:spPr bwMode="auto">
          <a:xfrm>
            <a:off x="8926923" y="2156991"/>
            <a:ext cx="2762250" cy="2082829"/>
          </a:xfrm>
          <a:prstGeom prst="rect">
            <a:avLst/>
          </a:prstGeom>
          <a:ln>
            <a:noFill/>
          </a:ln>
          <a:effectLst>
            <a:softEdge rad="112500"/>
          </a:effectLst>
          <a:extLst>
            <a:ext uri="{909E8E84-426E-40DD-AFC4-6F175D3DCCD1}"/>
          </a:extLst>
        </p:spPr>
      </p:pic>
      <p:sp>
        <p:nvSpPr>
          <p:cNvPr id="34" name="Rectángulo 33"/>
          <p:cNvSpPr/>
          <p:nvPr/>
        </p:nvSpPr>
        <p:spPr>
          <a:xfrm>
            <a:off x="2347578" y="1622331"/>
            <a:ext cx="6165970" cy="2977738"/>
          </a:xfrm>
          <a:prstGeom prst="rect">
            <a:avLst/>
          </a:prstGeom>
          <a:solidFill>
            <a:schemeClr val="accent1">
              <a:lumMod val="75000"/>
            </a:schemeClr>
          </a:solidFill>
          <a:ln>
            <a:noFill/>
          </a:ln>
          <a:effectLst>
            <a:softEdge rad="127000"/>
          </a:effectLst>
        </p:spPr>
        <p:txBody>
          <a:bodyPr>
            <a:spAutoFit/>
          </a:bodyPr>
          <a:lstStyle/>
          <a:p>
            <a:pPr algn="ctr">
              <a:lnSpc>
                <a:spcPct val="150000"/>
              </a:lnSpc>
              <a:defRPr/>
            </a:pPr>
            <a:r>
              <a:rPr lang="es-ES" b="1">
                <a:cs typeface="Times New Roman" pitchFamily="18" charset="0"/>
              </a:rPr>
              <a:t>Entrevistas</a:t>
            </a:r>
          </a:p>
          <a:p>
            <a:pPr algn="ctr">
              <a:lnSpc>
                <a:spcPct val="150000"/>
              </a:lnSpc>
              <a:defRPr/>
            </a:pPr>
            <a:r>
              <a:rPr lang="es-ES" sz="1600">
                <a:latin typeface="Calibri" pitchFamily="34" charset="0"/>
              </a:rPr>
              <a:t>23 entrevistas semiestructuradas (aprox. 28horas)</a:t>
            </a:r>
          </a:p>
          <a:p>
            <a:pPr algn="ctr">
              <a:lnSpc>
                <a:spcPct val="150000"/>
              </a:lnSpc>
              <a:defRPr/>
            </a:pPr>
            <a:r>
              <a:rPr lang="es-ES" sz="1600">
                <a:latin typeface="Times New Roman" pitchFamily="18" charset="0"/>
                <a:cs typeface="Times New Roman" pitchFamily="18" charset="0"/>
              </a:rPr>
              <a:t>           8 Representantes de entidades sociales</a:t>
            </a:r>
          </a:p>
          <a:p>
            <a:pPr algn="ctr">
              <a:lnSpc>
                <a:spcPct val="150000"/>
              </a:lnSpc>
              <a:defRPr/>
            </a:pPr>
            <a:r>
              <a:rPr lang="es-ES" sz="1600">
                <a:latin typeface="Times New Roman" pitchFamily="18" charset="0"/>
                <a:cs typeface="Times New Roman" pitchFamily="18" charset="0"/>
              </a:rPr>
              <a:t> 10 personal técnico – político de 3 administraciones </a:t>
            </a:r>
          </a:p>
          <a:p>
            <a:pPr algn="ctr">
              <a:lnSpc>
                <a:spcPct val="150000"/>
              </a:lnSpc>
              <a:defRPr/>
            </a:pPr>
            <a:r>
              <a:rPr lang="es-ES" sz="1600">
                <a:latin typeface="Times New Roman" pitchFamily="18" charset="0"/>
                <a:cs typeface="Times New Roman" pitchFamily="18" charset="0"/>
              </a:rPr>
              <a:t>5 Actores clave</a:t>
            </a:r>
            <a:endParaRPr lang="es-ES" sz="1600">
              <a:latin typeface="Calibri" pitchFamily="34" charset="0"/>
            </a:endParaRPr>
          </a:p>
          <a:p>
            <a:pPr algn="ctr">
              <a:lnSpc>
                <a:spcPct val="150000"/>
              </a:lnSpc>
              <a:defRPr/>
            </a:pPr>
            <a:r>
              <a:rPr lang="es-ES" sz="1600">
                <a:latin typeface="Calibri" pitchFamily="34" charset="0"/>
              </a:rPr>
              <a:t>            (13 entrevistas más propuestas, que por diferentes motivos no tuvieron lugar)</a:t>
            </a:r>
          </a:p>
          <a:p>
            <a:pPr algn="ctr">
              <a:lnSpc>
                <a:spcPct val="150000"/>
              </a:lnSpc>
              <a:defRPr/>
            </a:pPr>
            <a:endParaRPr lang="es-ES" sz="1100">
              <a:latin typeface="Times New Roman" pitchFamily="18" charset="0"/>
              <a:cs typeface="Times New Roman" pitchFamily="18" charset="0"/>
            </a:endParaRPr>
          </a:p>
        </p:txBody>
      </p:sp>
      <p:sp>
        <p:nvSpPr>
          <p:cNvPr id="40" name="Rectángulo 39"/>
          <p:cNvSpPr/>
          <p:nvPr/>
        </p:nvSpPr>
        <p:spPr>
          <a:xfrm>
            <a:off x="2408463" y="1618892"/>
            <a:ext cx="6165970" cy="3731791"/>
          </a:xfrm>
          <a:prstGeom prst="rect">
            <a:avLst/>
          </a:prstGeom>
          <a:solidFill>
            <a:schemeClr val="accent1">
              <a:lumMod val="75000"/>
            </a:schemeClr>
          </a:solidFill>
          <a:ln>
            <a:noFill/>
          </a:ln>
          <a:effectLst>
            <a:softEdge rad="127000"/>
          </a:effectLst>
        </p:spPr>
        <p:txBody>
          <a:bodyPr>
            <a:spAutoFit/>
          </a:bodyPr>
          <a:lstStyle/>
          <a:p>
            <a:pPr algn="ctr">
              <a:lnSpc>
                <a:spcPct val="150000"/>
              </a:lnSpc>
              <a:defRPr/>
            </a:pPr>
            <a:r>
              <a:rPr lang="es-ES" b="1">
                <a:cs typeface="Times New Roman" pitchFamily="18" charset="0"/>
              </a:rPr>
              <a:t>Observaciones</a:t>
            </a:r>
          </a:p>
          <a:p>
            <a:pPr algn="ctr">
              <a:lnSpc>
                <a:spcPct val="150000"/>
              </a:lnSpc>
              <a:defRPr/>
            </a:pPr>
            <a:endParaRPr lang="es-ES" b="1">
              <a:cs typeface="Times New Roman" pitchFamily="18" charset="0"/>
            </a:endParaRPr>
          </a:p>
          <a:p>
            <a:pPr algn="ctr">
              <a:defRPr/>
            </a:pPr>
            <a:r>
              <a:rPr lang="es-ES" sz="1600">
                <a:solidFill>
                  <a:srgbClr val="000000"/>
                </a:solidFill>
                <a:latin typeface="Times New Roman" pitchFamily="18" charset="0"/>
                <a:ea typeface="Calibri" pitchFamily="34" charset="0"/>
                <a:cs typeface="Times New Roman" pitchFamily="18" charset="0"/>
              </a:rPr>
              <a:t>10 fichas de observación directa</a:t>
            </a:r>
          </a:p>
          <a:p>
            <a:pPr algn="ctr">
              <a:defRPr/>
            </a:pPr>
            <a:r>
              <a:rPr lang="es-ES" sz="1600">
                <a:solidFill>
                  <a:srgbClr val="000000"/>
                </a:solidFill>
                <a:latin typeface="Times New Roman" pitchFamily="18" charset="0"/>
                <a:ea typeface="Calibri" pitchFamily="34" charset="0"/>
                <a:cs typeface="Times New Roman" pitchFamily="18" charset="0"/>
              </a:rPr>
              <a:t> que tiene en cuenta el estado y uso del espacio y mobiliario urbano.</a:t>
            </a:r>
          </a:p>
          <a:p>
            <a:pPr algn="ctr">
              <a:defRPr/>
            </a:pPr>
            <a:endParaRPr lang="es-ES" sz="1600">
              <a:solidFill>
                <a:srgbClr val="000000"/>
              </a:solidFill>
              <a:latin typeface="Times New Roman" pitchFamily="18" charset="0"/>
              <a:ea typeface="Calibri" pitchFamily="34" charset="0"/>
              <a:cs typeface="Times New Roman" pitchFamily="18" charset="0"/>
            </a:endParaRPr>
          </a:p>
          <a:p>
            <a:pPr algn="ctr">
              <a:defRPr/>
            </a:pPr>
            <a:r>
              <a:rPr lang="es-ES" sz="1600">
                <a:solidFill>
                  <a:srgbClr val="000000"/>
                </a:solidFill>
                <a:latin typeface="Times New Roman" pitchFamily="18" charset="0"/>
                <a:ea typeface="Calibri" pitchFamily="34" charset="0"/>
                <a:cs typeface="Times New Roman" pitchFamily="18" charset="0"/>
              </a:rPr>
              <a:t>10 ficha de observación mixta</a:t>
            </a:r>
          </a:p>
          <a:p>
            <a:pPr algn="ctr">
              <a:defRPr/>
            </a:pPr>
            <a:r>
              <a:rPr lang="es-ES" sz="1600">
                <a:solidFill>
                  <a:srgbClr val="000000"/>
                </a:solidFill>
                <a:latin typeface="Times New Roman" pitchFamily="18" charset="0"/>
                <a:ea typeface="Calibri" pitchFamily="34" charset="0"/>
                <a:cs typeface="Times New Roman" pitchFamily="18" charset="0"/>
              </a:rPr>
              <a:t>en la que se presta atención a los lugares de encuentro social y </a:t>
            </a:r>
          </a:p>
          <a:p>
            <a:pPr algn="ctr">
              <a:defRPr/>
            </a:pPr>
            <a:r>
              <a:rPr lang="es-ES" sz="1600">
                <a:solidFill>
                  <a:srgbClr val="000000"/>
                </a:solidFill>
                <a:latin typeface="Times New Roman" pitchFamily="18" charset="0"/>
                <a:ea typeface="Calibri" pitchFamily="34" charset="0"/>
                <a:cs typeface="Times New Roman" pitchFamily="18" charset="0"/>
              </a:rPr>
              <a:t>aspectos relacionales e infraestructura </a:t>
            </a:r>
          </a:p>
          <a:p>
            <a:pPr algn="ctr">
              <a:defRPr/>
            </a:pPr>
            <a:r>
              <a:rPr lang="es-ES" sz="1600">
                <a:solidFill>
                  <a:srgbClr val="000000"/>
                </a:solidFill>
                <a:latin typeface="Times New Roman" pitchFamily="18" charset="0"/>
                <a:ea typeface="Calibri" pitchFamily="34" charset="0"/>
                <a:cs typeface="Times New Roman" pitchFamily="18" charset="0"/>
              </a:rPr>
              <a:t>así como a los programas, proyectos y actividades presentes </a:t>
            </a:r>
            <a:endParaRPr lang="es-ES" sz="1600">
              <a:solidFill>
                <a:srgbClr val="000000"/>
              </a:solidFill>
              <a:latin typeface="Times New Roman" pitchFamily="18" charset="0"/>
              <a:cs typeface="Times New Roman" pitchFamily="18" charset="0"/>
            </a:endParaRPr>
          </a:p>
          <a:p>
            <a:pPr algn="ctr">
              <a:lnSpc>
                <a:spcPct val="150000"/>
              </a:lnSpc>
              <a:defRPr/>
            </a:pPr>
            <a:endParaRPr lang="es-ES" b="1">
              <a:cs typeface="Times New Roman" pitchFamily="18" charset="0"/>
            </a:endParaRPr>
          </a:p>
          <a:p>
            <a:pPr algn="ctr">
              <a:lnSpc>
                <a:spcPct val="150000"/>
              </a:lnSpc>
              <a:defRPr/>
            </a:pPr>
            <a:endParaRPr lang="es-ES" b="1">
              <a:cs typeface="Times New Roman" pitchFamily="18" charset="0"/>
            </a:endParaRPr>
          </a:p>
          <a:p>
            <a:pPr algn="ctr">
              <a:lnSpc>
                <a:spcPct val="150000"/>
              </a:lnSpc>
              <a:defRPr/>
            </a:pPr>
            <a:endParaRPr lang="es-ES" sz="1100">
              <a:latin typeface="Times New Roman" pitchFamily="18" charset="0"/>
              <a:cs typeface="Times New Roman" pitchFamily="18" charset="0"/>
            </a:endParaRPr>
          </a:p>
        </p:txBody>
      </p:sp>
      <p:sp>
        <p:nvSpPr>
          <p:cNvPr id="35" name="CuadroTexto 34"/>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Reflexión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551544" y="546949"/>
            <a:ext cx="11245503" cy="6283663"/>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CuadroTexto 11"/>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13" name="CuadroTexto 12"/>
          <p:cNvSpPr txBox="1"/>
          <p:nvPr/>
        </p:nvSpPr>
        <p:spPr>
          <a:xfrm>
            <a:off x="132163" y="2921358"/>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Cómo</a:t>
            </a:r>
          </a:p>
        </p:txBody>
      </p:sp>
      <p:sp>
        <p:nvSpPr>
          <p:cNvPr id="14" name="CuadroTexto 13"/>
          <p:cNvSpPr txBox="1"/>
          <p:nvPr/>
        </p:nvSpPr>
        <p:spPr>
          <a:xfrm>
            <a:off x="132163" y="3898006"/>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Resultados</a:t>
            </a:r>
          </a:p>
        </p:txBody>
      </p:sp>
      <p:sp>
        <p:nvSpPr>
          <p:cNvPr id="15" name="CuadroTexto 14"/>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17" name="CuadroTexto 16"/>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18" name="Rectángulo 17"/>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pic>
        <p:nvPicPr>
          <p:cNvPr id="1063" name="Imagen 18"/>
          <p:cNvPicPr>
            <a:picLocks noChangeAspect="1"/>
          </p:cNvPicPr>
          <p:nvPr/>
        </p:nvPicPr>
        <p:blipFill>
          <a:blip r:embed="rId3"/>
          <a:srcRect l="14136" t="28125" r="41719" b="15889"/>
          <a:stretch>
            <a:fillRect/>
          </a:stretch>
        </p:blipFill>
        <p:spPr bwMode="auto">
          <a:xfrm>
            <a:off x="1558925" y="1300163"/>
            <a:ext cx="6607175" cy="4711700"/>
          </a:xfrm>
          <a:prstGeom prst="rect">
            <a:avLst/>
          </a:prstGeom>
          <a:noFill/>
          <a:ln w="9525">
            <a:noFill/>
            <a:miter lim="800000"/>
            <a:headEnd/>
            <a:tailEnd/>
          </a:ln>
        </p:spPr>
      </p:pic>
      <p:graphicFrame>
        <p:nvGraphicFramePr>
          <p:cNvPr id="1043" name="Object 19"/>
          <p:cNvGraphicFramePr>
            <a:graphicFrameLocks noChangeAspect="1"/>
          </p:cNvGraphicFramePr>
          <p:nvPr/>
        </p:nvGraphicFramePr>
        <p:xfrm>
          <a:off x="2060575" y="1395413"/>
          <a:ext cx="9736138" cy="4586287"/>
        </p:xfrm>
        <a:graphic>
          <a:graphicData uri="http://schemas.openxmlformats.org/presentationml/2006/ole">
            <p:oleObj spid="_x0000_s1043" name="Documento" r:id="rId4" imgW="13408501" imgH="6316074" progId="Word.Document.12">
              <p:embed/>
            </p:oleObj>
          </a:graphicData>
        </a:graphic>
      </p:graphicFrame>
      <p:graphicFrame>
        <p:nvGraphicFramePr>
          <p:cNvPr id="21" name="Tabla 20"/>
          <p:cNvGraphicFramePr>
            <a:graphicFrameLocks noGrp="1"/>
          </p:cNvGraphicFramePr>
          <p:nvPr/>
        </p:nvGraphicFramePr>
        <p:xfrm>
          <a:off x="1012825" y="5851525"/>
          <a:ext cx="3679938" cy="652336"/>
        </p:xfrm>
        <a:graphic>
          <a:graphicData uri="http://schemas.openxmlformats.org/drawingml/2006/table">
            <a:tbl>
              <a:tblPr firstRow="1" firstCol="1" bandRow="1"/>
              <a:tblGrid>
                <a:gridCol w="3067402"/>
                <a:gridCol w="612536"/>
              </a:tblGrid>
              <a:tr h="182728">
                <a:tc>
                  <a:txBody>
                    <a:bodyPr/>
                    <a:lstStyle/>
                    <a:p>
                      <a:pPr algn="l">
                        <a:lnSpc>
                          <a:spcPct val="107000"/>
                        </a:lnSpc>
                        <a:spcAft>
                          <a:spcPts val="0"/>
                        </a:spcAft>
                      </a:pPr>
                      <a:r>
                        <a:rPr lang="es-ES" sz="1600" b="1" cap="small"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Datos básicos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gn="l">
                        <a:lnSpc>
                          <a:spcPct val="107000"/>
                        </a:lnSpc>
                        <a:spcAft>
                          <a:spcPts val="0"/>
                        </a:spcAft>
                      </a:pPr>
                      <a:r>
                        <a:rPr lang="es-ES" sz="1100" b="1">
                          <a:effectLst/>
                          <a:latin typeface="Calibri" panose="020F050202020403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tr>
              <a:tr h="137057">
                <a:tc>
                  <a:txBody>
                    <a:bodyPr/>
                    <a:lstStyle/>
                    <a:p>
                      <a:pPr algn="l">
                        <a:lnSpc>
                          <a:spcPct val="107000"/>
                        </a:lnSpc>
                        <a:spcAft>
                          <a:spcPts val="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Población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S" sz="1200" b="1">
                          <a:effectLst/>
                          <a:latin typeface="Calibri" panose="020F0502020204030204" pitchFamily="34" charset="0"/>
                          <a:ea typeface="Times New Roman" panose="02020603050405020304" pitchFamily="18" charset="0"/>
                          <a:cs typeface="Arial" panose="020B0604020202020204" pitchFamily="34" charset="0"/>
                        </a:rPr>
                        <a:t>7.829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8EAADB"/>
                      </a:solidFill>
                      <a:prstDash val="solid"/>
                      <a:round/>
                      <a:headEnd type="none" w="med" len="med"/>
                      <a:tailEnd type="none" w="med" len="med"/>
                    </a:lnL>
                    <a:lnR>
                      <a:noFill/>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137057">
                <a:tc>
                  <a:txBody>
                    <a:bodyPr/>
                    <a:lstStyle/>
                    <a:p>
                      <a:pPr algn="l">
                        <a:lnSpc>
                          <a:spcPct val="107000"/>
                        </a:lnSpc>
                        <a:spcAft>
                          <a:spcPts val="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 de población respecto al total de Arrecife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s-ES" sz="1200" b="1" dirty="0">
                          <a:effectLst/>
                          <a:latin typeface="Calibri" panose="020F0502020204030204" pitchFamily="34" charset="0"/>
                          <a:ea typeface="Times New Roman" panose="02020603050405020304" pitchFamily="18" charset="0"/>
                          <a:cs typeface="Arial" panose="020B0604020202020204" pitchFamily="34" charset="0"/>
                        </a:rPr>
                        <a:t>13,76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bl>
          </a:graphicData>
        </a:graphic>
      </p:graphicFrame>
      <p:sp>
        <p:nvSpPr>
          <p:cNvPr id="1075" name="Cuadro de texto 26"/>
          <p:cNvSpPr txBox="1">
            <a:spLocks noChangeArrowheads="1"/>
          </p:cNvSpPr>
          <p:nvPr/>
        </p:nvSpPr>
        <p:spPr bwMode="auto">
          <a:xfrm>
            <a:off x="9801225" y="5981700"/>
            <a:ext cx="1866900" cy="238125"/>
          </a:xfrm>
          <a:prstGeom prst="rect">
            <a:avLst/>
          </a:prstGeom>
          <a:solidFill>
            <a:srgbClr val="FFFFFF"/>
          </a:solidFill>
          <a:ln w="9525">
            <a:noFill/>
            <a:miter lim="800000"/>
            <a:headEnd/>
            <a:tailEnd/>
          </a:ln>
        </p:spPr>
        <p:txBody>
          <a:bodyPr/>
          <a:lstStyle/>
          <a:p>
            <a:pPr eaLnBrk="0" hangingPunct="0">
              <a:spcAft>
                <a:spcPts val="800"/>
              </a:spcAft>
            </a:pPr>
            <a:r>
              <a:rPr lang="es-ES" altLang="es-ES" sz="900" b="1" i="1">
                <a:latin typeface="Calibri" pitchFamily="34" charset="0"/>
              </a:rPr>
              <a:t>Fuente: varias – Elaboración propia</a:t>
            </a:r>
            <a:endParaRPr lang="es-ES" altLang="es-ES"/>
          </a:p>
        </p:txBody>
      </p:sp>
      <p:graphicFrame>
        <p:nvGraphicFramePr>
          <p:cNvPr id="23" name="Tabla 22"/>
          <p:cNvGraphicFramePr>
            <a:graphicFrameLocks noGrp="1"/>
          </p:cNvGraphicFramePr>
          <p:nvPr/>
        </p:nvGraphicFramePr>
        <p:xfrm>
          <a:off x="668338" y="357188"/>
          <a:ext cx="6639560" cy="550545"/>
        </p:xfrm>
        <a:graphic>
          <a:graphicData uri="http://schemas.openxmlformats.org/drawingml/2006/table">
            <a:tbl>
              <a:tblPr firstRow="1" firstCol="1" bandRow="1">
                <a:tableStyleId>{BC89EF96-8CEA-46FF-86C4-4CE0E7609802}</a:tableStyleId>
              </a:tblPr>
              <a:tblGrid>
                <a:gridCol w="627380"/>
                <a:gridCol w="6012180"/>
              </a:tblGrid>
              <a:tr h="550545">
                <a:tc>
                  <a:txBody>
                    <a:bodyPr/>
                    <a:lstStyle/>
                    <a:p>
                      <a:pPr algn="ctr">
                        <a:lnSpc>
                          <a:spcPct val="107000"/>
                        </a:lnSpc>
                        <a:spcAft>
                          <a:spcPts val="0"/>
                        </a:spcAft>
                      </a:pPr>
                      <a:r>
                        <a:rPr lang="es-ES" sz="2000" cap="small" dirty="0">
                          <a:effectLst/>
                        </a:rPr>
                        <a:t>08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1100" dirty="0">
                          <a:effectLst/>
                        </a:rPr>
                        <a:t>Diagnóstico Social y Comunitario de los Barrios de Arrecife en relación con la Participación Ciudadana </a:t>
                      </a:r>
                    </a:p>
                    <a:p>
                      <a:pPr algn="r">
                        <a:lnSpc>
                          <a:spcPct val="107000"/>
                        </a:lnSpc>
                        <a:spcAft>
                          <a:spcPts val="0"/>
                        </a:spcAft>
                      </a:pPr>
                      <a:r>
                        <a:rPr lang="es-ES" sz="800" dirty="0">
                          <a:effectLst/>
                        </a:rPr>
                        <a:t>noviembre 2015 – abril 2016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24" name="Rectángulo 23"/>
          <p:cNvSpPr/>
          <p:nvPr/>
        </p:nvSpPr>
        <p:spPr>
          <a:xfrm>
            <a:off x="1754188" y="1395413"/>
            <a:ext cx="2565400" cy="369887"/>
          </a:xfrm>
          <a:prstGeom prst="rect">
            <a:avLst/>
          </a:prstGeom>
        </p:spPr>
        <p:txBody>
          <a:bodyPr wrap="none">
            <a:spAutoFit/>
          </a:bodyPr>
          <a:lstStyle/>
          <a:p>
            <a:pPr fontAlgn="auto">
              <a:spcBef>
                <a:spcPts val="0"/>
              </a:spcBef>
              <a:spcAft>
                <a:spcPts val="0"/>
              </a:spcAft>
              <a:defRPr/>
            </a:pPr>
            <a:r>
              <a:rPr lang="es-ES" b="1" cap="small" dirty="0">
                <a:solidFill>
                  <a:srgbClr val="1F4E79"/>
                </a:solidFill>
                <a:latin typeface="Calibri" panose="020F0502020204030204" pitchFamily="34" charset="0"/>
                <a:ea typeface="Calibri" panose="020F0502020204030204" pitchFamily="34" charset="0"/>
                <a:cs typeface="Times New Roman" panose="02020603050405020304" pitchFamily="18" charset="0"/>
              </a:rPr>
              <a:t>Ficha De Barrio: </a:t>
            </a:r>
            <a:r>
              <a:rPr lang="es-ES" b="1" cap="small" dirty="0" err="1">
                <a:solidFill>
                  <a:srgbClr val="1F4E79"/>
                </a:solidFill>
                <a:latin typeface="Calibri" panose="020F0502020204030204" pitchFamily="34" charset="0"/>
                <a:ea typeface="Calibri" panose="020F0502020204030204" pitchFamily="34" charset="0"/>
                <a:cs typeface="Times New Roman" panose="02020603050405020304" pitchFamily="18" charset="0"/>
              </a:rPr>
              <a:t>Altavista</a:t>
            </a:r>
            <a:endParaRPr lang="es-ES" dirty="0">
              <a:latin typeface="+mn-lt"/>
              <a:cs typeface="+mn-cs"/>
            </a:endParaRPr>
          </a:p>
        </p:txBody>
      </p:sp>
      <p:sp>
        <p:nvSpPr>
          <p:cNvPr id="25" name="CuadroTexto 24"/>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Reflexión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551544" y="391886"/>
            <a:ext cx="11245503" cy="6283663"/>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532" name="Rectángulo 4"/>
          <p:cNvSpPr>
            <a:spLocks noChangeArrowheads="1"/>
          </p:cNvSpPr>
          <p:nvPr/>
        </p:nvSpPr>
        <p:spPr bwMode="auto">
          <a:xfrm>
            <a:off x="2563813" y="1179513"/>
            <a:ext cx="2487612" cy="369887"/>
          </a:xfrm>
          <a:prstGeom prst="rect">
            <a:avLst/>
          </a:prstGeom>
          <a:noFill/>
          <a:ln w="9525">
            <a:noFill/>
            <a:miter lim="800000"/>
            <a:headEnd/>
            <a:tailEnd/>
          </a:ln>
        </p:spPr>
        <p:txBody>
          <a:bodyPr wrap="none">
            <a:spAutoFit/>
          </a:bodyPr>
          <a:lstStyle/>
          <a:p>
            <a:r>
              <a:rPr lang="es-ES" b="1">
                <a:latin typeface="Calibri" pitchFamily="34" charset="0"/>
                <a:ea typeface="Calibri" pitchFamily="34" charset="0"/>
                <a:cs typeface="Times New Roman" pitchFamily="18" charset="0"/>
              </a:rPr>
              <a:t>Fuentes de información</a:t>
            </a:r>
            <a:r>
              <a:rPr lang="es-ES">
                <a:latin typeface="Calibri" pitchFamily="34" charset="0"/>
                <a:ea typeface="Calibri" pitchFamily="34" charset="0"/>
                <a:cs typeface="Times New Roman" pitchFamily="18" charset="0"/>
              </a:rPr>
              <a:t> </a:t>
            </a:r>
          </a:p>
        </p:txBody>
      </p:sp>
      <p:sp>
        <p:nvSpPr>
          <p:cNvPr id="22533" name="Rectángulo 5"/>
          <p:cNvSpPr>
            <a:spLocks noChangeArrowheads="1"/>
          </p:cNvSpPr>
          <p:nvPr/>
        </p:nvSpPr>
        <p:spPr bwMode="auto">
          <a:xfrm>
            <a:off x="1042988" y="1627188"/>
            <a:ext cx="5702300" cy="646112"/>
          </a:xfrm>
          <a:prstGeom prst="rect">
            <a:avLst/>
          </a:prstGeom>
          <a:noFill/>
          <a:ln w="9525">
            <a:noFill/>
            <a:miter lim="800000"/>
            <a:headEnd/>
            <a:tailEnd/>
          </a:ln>
        </p:spPr>
        <p:txBody>
          <a:bodyPr>
            <a:spAutoFit/>
          </a:bodyPr>
          <a:lstStyle/>
          <a:p>
            <a:pPr algn="ctr">
              <a:lnSpc>
                <a:spcPct val="150000"/>
              </a:lnSpc>
            </a:pPr>
            <a:r>
              <a:rPr lang="es-ES" sz="1200">
                <a:cs typeface="Times New Roman" pitchFamily="18" charset="0"/>
              </a:rPr>
              <a:t>Fuentes primarias y secundarias</a:t>
            </a:r>
          </a:p>
          <a:p>
            <a:pPr algn="just">
              <a:lnSpc>
                <a:spcPct val="150000"/>
              </a:lnSpc>
            </a:pPr>
            <a:endParaRPr lang="es-ES" sz="1200">
              <a:cs typeface="Times New Roman" pitchFamily="18" charset="0"/>
            </a:endParaRPr>
          </a:p>
        </p:txBody>
      </p:sp>
      <p:sp>
        <p:nvSpPr>
          <p:cNvPr id="22534" name="Rectángulo 1"/>
          <p:cNvSpPr>
            <a:spLocks noChangeArrowheads="1"/>
          </p:cNvSpPr>
          <p:nvPr/>
        </p:nvSpPr>
        <p:spPr bwMode="auto">
          <a:xfrm>
            <a:off x="730250" y="2782888"/>
            <a:ext cx="3036888" cy="2032000"/>
          </a:xfrm>
          <a:prstGeom prst="rect">
            <a:avLst/>
          </a:prstGeom>
          <a:noFill/>
          <a:ln w="9525">
            <a:noFill/>
            <a:miter lim="800000"/>
            <a:headEnd/>
            <a:tailEnd/>
          </a:ln>
        </p:spPr>
        <p:txBody>
          <a:bodyPr>
            <a:spAutoFit/>
          </a:bodyPr>
          <a:lstStyle/>
          <a:p>
            <a:pPr marL="171450" indent="-171450" algn="just">
              <a:lnSpc>
                <a:spcPct val="150000"/>
              </a:lnSpc>
              <a:buFont typeface="Wingdings" pitchFamily="2" charset="2"/>
              <a:buChar char="Ø"/>
            </a:pPr>
            <a:r>
              <a:rPr lang="es-ES" sz="1400">
                <a:cs typeface="Times New Roman" pitchFamily="18" charset="0"/>
              </a:rPr>
              <a:t> Bases de datos</a:t>
            </a:r>
          </a:p>
          <a:p>
            <a:pPr marL="171450" indent="-171450" algn="just">
              <a:lnSpc>
                <a:spcPct val="150000"/>
              </a:lnSpc>
              <a:buFont typeface="Wingdings" pitchFamily="2" charset="2"/>
              <a:buChar char="Ø"/>
            </a:pPr>
            <a:r>
              <a:rPr lang="es-ES" sz="1400">
                <a:cs typeface="Times New Roman" pitchFamily="18" charset="0"/>
              </a:rPr>
              <a:t> Noticias de diferentes medios de comunicación</a:t>
            </a:r>
          </a:p>
          <a:p>
            <a:pPr marL="171450" indent="-171450" algn="just">
              <a:lnSpc>
                <a:spcPct val="150000"/>
              </a:lnSpc>
              <a:buFont typeface="Wingdings" pitchFamily="2" charset="2"/>
              <a:buChar char="Ø"/>
            </a:pPr>
            <a:r>
              <a:rPr lang="es-ES" sz="1400" b="1">
                <a:cs typeface="Times New Roman" pitchFamily="18" charset="0"/>
              </a:rPr>
              <a:t> Entrevistas</a:t>
            </a:r>
          </a:p>
          <a:p>
            <a:pPr marL="171450" indent="-171450" algn="just">
              <a:lnSpc>
                <a:spcPct val="150000"/>
              </a:lnSpc>
              <a:buFont typeface="Wingdings" pitchFamily="2" charset="2"/>
              <a:buChar char="Ø"/>
            </a:pPr>
            <a:r>
              <a:rPr lang="es-ES" sz="1400">
                <a:cs typeface="Times New Roman" pitchFamily="18" charset="0"/>
              </a:rPr>
              <a:t> </a:t>
            </a:r>
            <a:r>
              <a:rPr lang="es-ES" sz="1400" b="1">
                <a:cs typeface="Times New Roman" pitchFamily="18" charset="0"/>
              </a:rPr>
              <a:t>Observaciones</a:t>
            </a:r>
          </a:p>
          <a:p>
            <a:pPr marL="171450" indent="-171450" algn="just">
              <a:lnSpc>
                <a:spcPct val="150000"/>
              </a:lnSpc>
              <a:buFont typeface="Wingdings" pitchFamily="2" charset="2"/>
              <a:buChar char="Ø"/>
            </a:pPr>
            <a:r>
              <a:rPr lang="es-ES" sz="1400">
                <a:cs typeface="Times New Roman" pitchFamily="18" charset="0"/>
              </a:rPr>
              <a:t> </a:t>
            </a:r>
            <a:r>
              <a:rPr lang="es-ES" sz="1400" b="1">
                <a:cs typeface="Times New Roman" pitchFamily="18" charset="0"/>
              </a:rPr>
              <a:t>Grupo de discusión </a:t>
            </a:r>
          </a:p>
        </p:txBody>
      </p:sp>
      <p:sp>
        <p:nvSpPr>
          <p:cNvPr id="22535" name="Rectángulo 2"/>
          <p:cNvSpPr>
            <a:spLocks noChangeArrowheads="1"/>
          </p:cNvSpPr>
          <p:nvPr/>
        </p:nvSpPr>
        <p:spPr bwMode="auto">
          <a:xfrm>
            <a:off x="3502025" y="2990850"/>
            <a:ext cx="5337175" cy="3324225"/>
          </a:xfrm>
          <a:prstGeom prst="rect">
            <a:avLst/>
          </a:prstGeom>
          <a:noFill/>
          <a:ln w="9525">
            <a:noFill/>
            <a:miter lim="800000"/>
            <a:headEnd/>
            <a:tailEnd/>
          </a:ln>
        </p:spPr>
        <p:txBody>
          <a:bodyPr>
            <a:spAutoFit/>
          </a:bodyPr>
          <a:lstStyle/>
          <a:p>
            <a:pPr marL="342900" indent="-342900" algn="just">
              <a:lnSpc>
                <a:spcPct val="150000"/>
              </a:lnSpc>
              <a:buFont typeface="Wingdings" pitchFamily="2" charset="2"/>
              <a:buChar char="Ø"/>
            </a:pPr>
            <a:r>
              <a:rPr lang="es-ES" sz="1400">
                <a:cs typeface="Times New Roman" pitchFamily="18" charset="0"/>
              </a:rPr>
              <a:t>Planes estratégicos: </a:t>
            </a:r>
          </a:p>
          <a:p>
            <a:pPr marL="800100" lvl="1" indent="-342900" algn="just">
              <a:lnSpc>
                <a:spcPct val="150000"/>
              </a:lnSpc>
              <a:buFont typeface="Arial" charset="0"/>
              <a:buChar char="•"/>
            </a:pPr>
            <a:r>
              <a:rPr lang="es-ES" sz="1400">
                <a:cs typeface="Times New Roman" pitchFamily="18" charset="0"/>
              </a:rPr>
              <a:t>Plan Estratégico de Participación Ciudadana de la Isla de Lanzarote y La Graciosa 2014-2017</a:t>
            </a:r>
            <a:endParaRPr lang="es-ES" sz="1200">
              <a:latin typeface="Calibri" pitchFamily="34" charset="0"/>
              <a:cs typeface="Times New Roman" pitchFamily="18" charset="0"/>
            </a:endParaRPr>
          </a:p>
          <a:p>
            <a:pPr marL="800100" lvl="1" indent="-342900" algn="just">
              <a:lnSpc>
                <a:spcPct val="150000"/>
              </a:lnSpc>
              <a:buFont typeface="Arial" charset="0"/>
              <a:buChar char="•"/>
            </a:pPr>
            <a:r>
              <a:rPr lang="es-ES" sz="1400">
                <a:cs typeface="Times New Roman" pitchFamily="18" charset="0"/>
              </a:rPr>
              <a:t>Estrategia Lanzarote 2020</a:t>
            </a:r>
            <a:endParaRPr lang="es-ES" sz="1200">
              <a:latin typeface="Calibri" pitchFamily="34" charset="0"/>
              <a:cs typeface="Times New Roman" pitchFamily="18" charset="0"/>
            </a:endParaRPr>
          </a:p>
          <a:p>
            <a:pPr marL="800100" lvl="1" indent="-342900" algn="just">
              <a:lnSpc>
                <a:spcPct val="150000"/>
              </a:lnSpc>
              <a:buFont typeface="Arial" charset="0"/>
              <a:buChar char="•"/>
            </a:pPr>
            <a:r>
              <a:rPr lang="es-ES" sz="1400">
                <a:cs typeface="Times New Roman" pitchFamily="18" charset="0"/>
              </a:rPr>
              <a:t>Plan Estratégico para la Promoción de la Infancia, Adolescencia y Juventud (JAIPE 15/20 Lanzarote)</a:t>
            </a:r>
            <a:endParaRPr lang="es-ES" sz="1200">
              <a:latin typeface="Calibri" pitchFamily="34" charset="0"/>
              <a:cs typeface="Times New Roman" pitchFamily="18" charset="0"/>
            </a:endParaRPr>
          </a:p>
          <a:p>
            <a:pPr marL="342900" indent="-342900" algn="just">
              <a:lnSpc>
                <a:spcPct val="150000"/>
              </a:lnSpc>
              <a:buFont typeface="Wingdings" pitchFamily="2" charset="2"/>
              <a:buChar char="Ø"/>
            </a:pPr>
            <a:r>
              <a:rPr lang="es-ES" sz="1400">
                <a:cs typeface="Times New Roman" pitchFamily="18" charset="0"/>
              </a:rPr>
              <a:t>Memorias proyectos de intervención, Concejalía de PC</a:t>
            </a:r>
          </a:p>
          <a:p>
            <a:pPr marL="342900" indent="-342900" algn="just">
              <a:lnSpc>
                <a:spcPct val="150000"/>
              </a:lnSpc>
              <a:buFont typeface="Wingdings" pitchFamily="2" charset="2"/>
              <a:buChar char="Ø"/>
            </a:pPr>
            <a:r>
              <a:rPr lang="es-ES" sz="1400">
                <a:cs typeface="Times New Roman" pitchFamily="18" charset="0"/>
              </a:rPr>
              <a:t>Bases documentales relacionadas con el marco jurídico</a:t>
            </a:r>
          </a:p>
          <a:p>
            <a:pPr marL="342900" indent="-342900" algn="just">
              <a:lnSpc>
                <a:spcPct val="150000"/>
              </a:lnSpc>
              <a:buFont typeface="Wingdings" pitchFamily="2" charset="2"/>
              <a:buChar char="Ø"/>
            </a:pPr>
            <a:r>
              <a:rPr lang="es-ES" sz="1400">
                <a:cs typeface="Times New Roman" pitchFamily="18" charset="0"/>
              </a:rPr>
              <a:t>Otros</a:t>
            </a:r>
            <a:endParaRPr lang="es-ES" sz="1200">
              <a:latin typeface="Calibri" pitchFamily="34" charset="0"/>
              <a:cs typeface="Times New Roman" pitchFamily="18" charset="0"/>
            </a:endParaRPr>
          </a:p>
        </p:txBody>
      </p:sp>
      <p:cxnSp>
        <p:nvCxnSpPr>
          <p:cNvPr id="14" name="Conector angular 13"/>
          <p:cNvCxnSpPr/>
          <p:nvPr/>
        </p:nvCxnSpPr>
        <p:spPr>
          <a:xfrm rot="10800000" flipV="1">
            <a:off x="1208088" y="2338388"/>
            <a:ext cx="2293937" cy="371475"/>
          </a:xfrm>
          <a:prstGeom prst="bentConnector3">
            <a:avLst>
              <a:gd name="adj1" fmla="val 100537"/>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p:nvPr/>
        </p:nvCxnSpPr>
        <p:spPr>
          <a:xfrm>
            <a:off x="4422775" y="2338388"/>
            <a:ext cx="2014538" cy="444500"/>
          </a:xfrm>
          <a:prstGeom prst="bentConnector3">
            <a:avLst>
              <a:gd name="adj1" fmla="val 100517"/>
            </a:avLst>
          </a:prstGeom>
          <a:ln w="28575">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3502025" y="2028825"/>
            <a:ext cx="0" cy="309563"/>
          </a:xfrm>
          <a:prstGeom prst="line">
            <a:avLst/>
          </a:prstGeom>
          <a:ln w="28575">
            <a:solidFill>
              <a:srgbClr val="C00000"/>
            </a:solidFill>
            <a:prstDash val="lgDashDot"/>
          </a:ln>
        </p:spPr>
        <p:style>
          <a:lnRef idx="1">
            <a:schemeClr val="accent1"/>
          </a:lnRef>
          <a:fillRef idx="0">
            <a:schemeClr val="accent1"/>
          </a:fillRef>
          <a:effectRef idx="0">
            <a:schemeClr val="accent1"/>
          </a:effectRef>
          <a:fontRef idx="minor">
            <a:schemeClr val="tx1"/>
          </a:fontRef>
        </p:style>
      </p:cxnSp>
      <p:pic>
        <p:nvPicPr>
          <p:cNvPr id="22539" name="Imagen 35"/>
          <p:cNvPicPr>
            <a:picLocks noChangeAspect="1"/>
          </p:cNvPicPr>
          <p:nvPr/>
        </p:nvPicPr>
        <p:blipFill>
          <a:blip r:embed="rId2"/>
          <a:srcRect/>
          <a:stretch>
            <a:fillRect/>
          </a:stretch>
        </p:blipFill>
        <p:spPr bwMode="auto">
          <a:xfrm>
            <a:off x="4408488" y="2008188"/>
            <a:ext cx="30162" cy="330200"/>
          </a:xfrm>
          <a:prstGeom prst="rect">
            <a:avLst/>
          </a:prstGeom>
          <a:noFill/>
          <a:ln w="9525">
            <a:noFill/>
            <a:miter lim="800000"/>
            <a:headEnd/>
            <a:tailEnd/>
          </a:ln>
        </p:spPr>
      </p:pic>
      <p:pic>
        <p:nvPicPr>
          <p:cNvPr id="10" name="Imagen 9"/>
          <p:cNvPicPr>
            <a:picLocks noChangeAspect="1"/>
          </p:cNvPicPr>
          <p:nvPr/>
        </p:nvPicPr>
        <p:blipFill>
          <a:blip r:embed="rId3"/>
          <a:stretch>
            <a:fillRect/>
          </a:stretch>
        </p:blipFill>
        <p:spPr>
          <a:xfrm>
            <a:off x="8930654" y="4015724"/>
            <a:ext cx="2680328" cy="2126699"/>
          </a:xfrm>
          <a:prstGeom prst="rect">
            <a:avLst/>
          </a:prstGeom>
          <a:ln>
            <a:noFill/>
          </a:ln>
          <a:effectLst>
            <a:softEdge rad="112500"/>
          </a:effectLst>
        </p:spPr>
      </p:pic>
      <p:sp>
        <p:nvSpPr>
          <p:cNvPr id="23" name="Rectángulo 22"/>
          <p:cNvSpPr/>
          <p:nvPr/>
        </p:nvSpPr>
        <p:spPr>
          <a:xfrm>
            <a:off x="301625" y="503238"/>
            <a:ext cx="3910013" cy="411162"/>
          </a:xfrm>
          <a:prstGeom prst="rect">
            <a:avLst/>
          </a:prstGeom>
        </p:spPr>
        <p:txBody>
          <a:bodyPr>
            <a:spAutoFit/>
          </a:bodyPr>
          <a:lstStyle/>
          <a:p>
            <a:pPr lvl="1" fontAlgn="auto">
              <a:lnSpc>
                <a:spcPct val="115000"/>
              </a:lnSpc>
              <a:spcBef>
                <a:spcPts val="0"/>
              </a:spcBef>
              <a:spcAft>
                <a:spcPts val="1000"/>
              </a:spcAft>
              <a:defRPr/>
            </a:pPr>
            <a:r>
              <a:rPr lang="es-ES" b="1" cap="small" dirty="0">
                <a:latin typeface="Arial Black" panose="020B0A04020102020204" pitchFamily="34" charset="0"/>
                <a:ea typeface="Times New Roman" panose="02020603050405020304" pitchFamily="18" charset="0"/>
                <a:cs typeface="Calibri" panose="020F0502020204030204" pitchFamily="34" charset="0"/>
              </a:rPr>
              <a:t>Técnicas de Investigación</a:t>
            </a:r>
            <a:endParaRPr lang="es-ES" cap="small"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CuadroTexto 24"/>
          <p:cNvSpPr txBox="1"/>
          <p:nvPr/>
        </p:nvSpPr>
        <p:spPr>
          <a:xfrm>
            <a:off x="132163" y="1944710"/>
            <a:ext cx="338554" cy="824248"/>
          </a:xfrm>
          <a:prstGeom prst="rect">
            <a:avLst/>
          </a:prstGeom>
          <a:solidFill>
            <a:srgbClr val="FDFBED"/>
          </a:solidFill>
          <a:ln>
            <a:solidFill>
              <a:schemeClr val="accent1"/>
            </a:solidFill>
          </a:ln>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Por qué</a:t>
            </a:r>
          </a:p>
        </p:txBody>
      </p:sp>
      <p:sp>
        <p:nvSpPr>
          <p:cNvPr id="26" name="CuadroTexto 25"/>
          <p:cNvSpPr txBox="1"/>
          <p:nvPr/>
        </p:nvSpPr>
        <p:spPr>
          <a:xfrm>
            <a:off x="132163" y="2921358"/>
            <a:ext cx="338554" cy="824248"/>
          </a:xfrm>
          <a:prstGeom prst="rect">
            <a:avLst/>
          </a:prstGeom>
          <a:solidFill>
            <a:srgbClr val="CA7E18"/>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b="1" dirty="0">
                <a:solidFill>
                  <a:schemeClr val="bg1"/>
                </a:solidFill>
              </a:rPr>
              <a:t>Cómo</a:t>
            </a:r>
          </a:p>
        </p:txBody>
      </p:sp>
      <p:sp>
        <p:nvSpPr>
          <p:cNvPr id="27" name="CuadroTexto 26"/>
          <p:cNvSpPr txBox="1"/>
          <p:nvPr/>
        </p:nvSpPr>
        <p:spPr>
          <a:xfrm>
            <a:off x="132163" y="3898006"/>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Resultados</a:t>
            </a:r>
          </a:p>
        </p:txBody>
      </p:sp>
      <p:sp>
        <p:nvSpPr>
          <p:cNvPr id="28" name="CuadroTexto 27"/>
          <p:cNvSpPr txBox="1"/>
          <p:nvPr/>
        </p:nvSpPr>
        <p:spPr>
          <a:xfrm>
            <a:off x="132163" y="4874654"/>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Dudas</a:t>
            </a:r>
          </a:p>
        </p:txBody>
      </p:sp>
      <p:sp>
        <p:nvSpPr>
          <p:cNvPr id="30" name="CuadroTexto 29"/>
          <p:cNvSpPr txBox="1"/>
          <p:nvPr/>
        </p:nvSpPr>
        <p:spPr>
          <a:xfrm>
            <a:off x="132163" y="96806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Presentación</a:t>
            </a:r>
          </a:p>
        </p:txBody>
      </p:sp>
      <p:sp>
        <p:nvSpPr>
          <p:cNvPr id="31" name="Rectángulo 30"/>
          <p:cNvSpPr/>
          <p:nvPr/>
        </p:nvSpPr>
        <p:spPr>
          <a:xfrm>
            <a:off x="5768975" y="173038"/>
            <a:ext cx="6027738" cy="369887"/>
          </a:xfrm>
          <a:prstGeom prst="rect">
            <a:avLst/>
          </a:prstGeom>
        </p:spPr>
        <p:txBody>
          <a:bodyPr>
            <a:spAutoFit/>
          </a:bodyPr>
          <a:lstStyle/>
          <a:p>
            <a:pPr algn="r" fontAlgn="auto">
              <a:spcBef>
                <a:spcPts val="0"/>
              </a:spcBef>
              <a:spcAft>
                <a:spcPts val="0"/>
              </a:spcAft>
              <a:defRPr/>
            </a:pPr>
            <a:r>
              <a:rPr lang="es-ES" b="1" i="1" cap="small" dirty="0">
                <a:solidFill>
                  <a:srgbClr val="CA7E18"/>
                </a:solidFill>
                <a:effectLst>
                  <a:outerShdw blurRad="38100" dist="38100" dir="2700000" algn="tl">
                    <a:srgbClr val="000000">
                      <a:alpha val="43137"/>
                    </a:srgbClr>
                  </a:outerShdw>
                </a:effectLst>
                <a:latin typeface="+mn-lt"/>
                <a:cs typeface="+mn-cs"/>
              </a:rPr>
              <a:t>Devolución de Resultados</a:t>
            </a:r>
          </a:p>
        </p:txBody>
      </p:sp>
      <p:pic>
        <p:nvPicPr>
          <p:cNvPr id="33" name="Picture 2" descr="Resultado de imagen de resultados"/>
          <p:cNvPicPr>
            <a:picLocks noChangeAspect="1" noChangeArrowheads="1"/>
          </p:cNvPicPr>
          <p:nvPr/>
        </p:nvPicPr>
        <p:blipFill>
          <a:blip r:embed="rId4">
            <a:extLst>
              <a:ext uri="{28A0092B-C50C-407E-A947-70E740481C1C}"/>
            </a:extLst>
          </a:blip>
          <a:srcRect/>
          <a:stretch>
            <a:fillRect/>
          </a:stretch>
        </p:blipFill>
        <p:spPr bwMode="auto">
          <a:xfrm>
            <a:off x="8926923" y="2156991"/>
            <a:ext cx="2762250" cy="2082829"/>
          </a:xfrm>
          <a:prstGeom prst="rect">
            <a:avLst/>
          </a:prstGeom>
          <a:ln>
            <a:noFill/>
          </a:ln>
          <a:effectLst>
            <a:softEdge rad="112500"/>
          </a:effectLst>
          <a:extLst>
            <a:ext uri="{909E8E84-426E-40DD-AFC4-6F175D3DCCD1}"/>
          </a:extLst>
        </p:spPr>
      </p:pic>
      <p:sp>
        <p:nvSpPr>
          <p:cNvPr id="34" name="Rectángulo 33"/>
          <p:cNvSpPr/>
          <p:nvPr/>
        </p:nvSpPr>
        <p:spPr>
          <a:xfrm>
            <a:off x="2347578" y="1622331"/>
            <a:ext cx="6165970" cy="2977738"/>
          </a:xfrm>
          <a:prstGeom prst="rect">
            <a:avLst/>
          </a:prstGeom>
          <a:solidFill>
            <a:schemeClr val="accent1">
              <a:lumMod val="75000"/>
            </a:schemeClr>
          </a:solidFill>
          <a:ln>
            <a:noFill/>
          </a:ln>
          <a:effectLst>
            <a:softEdge rad="127000"/>
          </a:effectLst>
        </p:spPr>
        <p:txBody>
          <a:bodyPr>
            <a:spAutoFit/>
          </a:bodyPr>
          <a:lstStyle/>
          <a:p>
            <a:pPr algn="ctr">
              <a:lnSpc>
                <a:spcPct val="150000"/>
              </a:lnSpc>
              <a:defRPr/>
            </a:pPr>
            <a:r>
              <a:rPr lang="es-ES" b="1">
                <a:cs typeface="Times New Roman" pitchFamily="18" charset="0"/>
              </a:rPr>
              <a:t>Entrevistas</a:t>
            </a:r>
          </a:p>
          <a:p>
            <a:pPr algn="ctr">
              <a:lnSpc>
                <a:spcPct val="150000"/>
              </a:lnSpc>
              <a:defRPr/>
            </a:pPr>
            <a:r>
              <a:rPr lang="es-ES" sz="1600">
                <a:latin typeface="Calibri" pitchFamily="34" charset="0"/>
              </a:rPr>
              <a:t>23 entrevistas semiestructuradas (aprox. 28horas)</a:t>
            </a:r>
          </a:p>
          <a:p>
            <a:pPr algn="ctr">
              <a:lnSpc>
                <a:spcPct val="150000"/>
              </a:lnSpc>
              <a:defRPr/>
            </a:pPr>
            <a:r>
              <a:rPr lang="es-ES" sz="1600">
                <a:latin typeface="Times New Roman" pitchFamily="18" charset="0"/>
                <a:cs typeface="Times New Roman" pitchFamily="18" charset="0"/>
              </a:rPr>
              <a:t>           8 Representantes de entidades sociales</a:t>
            </a:r>
          </a:p>
          <a:p>
            <a:pPr algn="ctr">
              <a:lnSpc>
                <a:spcPct val="150000"/>
              </a:lnSpc>
              <a:defRPr/>
            </a:pPr>
            <a:r>
              <a:rPr lang="es-ES" sz="1600">
                <a:latin typeface="Times New Roman" pitchFamily="18" charset="0"/>
                <a:cs typeface="Times New Roman" pitchFamily="18" charset="0"/>
              </a:rPr>
              <a:t> 10 personal técnico – político de 3 administraciones </a:t>
            </a:r>
          </a:p>
          <a:p>
            <a:pPr algn="ctr">
              <a:lnSpc>
                <a:spcPct val="150000"/>
              </a:lnSpc>
              <a:defRPr/>
            </a:pPr>
            <a:r>
              <a:rPr lang="es-ES" sz="1600">
                <a:latin typeface="Times New Roman" pitchFamily="18" charset="0"/>
                <a:cs typeface="Times New Roman" pitchFamily="18" charset="0"/>
              </a:rPr>
              <a:t>5 Actores clave</a:t>
            </a:r>
            <a:endParaRPr lang="es-ES" sz="1600">
              <a:latin typeface="Calibri" pitchFamily="34" charset="0"/>
            </a:endParaRPr>
          </a:p>
          <a:p>
            <a:pPr algn="ctr">
              <a:lnSpc>
                <a:spcPct val="150000"/>
              </a:lnSpc>
              <a:defRPr/>
            </a:pPr>
            <a:r>
              <a:rPr lang="es-ES" sz="1600">
                <a:latin typeface="Calibri" pitchFamily="34" charset="0"/>
              </a:rPr>
              <a:t>            (13 entrevistas más propuestas, que por diferentes motivos no tuvieron lugar)</a:t>
            </a:r>
          </a:p>
          <a:p>
            <a:pPr algn="ctr">
              <a:lnSpc>
                <a:spcPct val="150000"/>
              </a:lnSpc>
              <a:defRPr/>
            </a:pPr>
            <a:endParaRPr lang="es-ES" sz="1100">
              <a:latin typeface="Times New Roman" pitchFamily="18" charset="0"/>
              <a:cs typeface="Times New Roman" pitchFamily="18" charset="0"/>
            </a:endParaRPr>
          </a:p>
        </p:txBody>
      </p:sp>
      <p:sp>
        <p:nvSpPr>
          <p:cNvPr id="40" name="Rectángulo 39"/>
          <p:cNvSpPr/>
          <p:nvPr/>
        </p:nvSpPr>
        <p:spPr>
          <a:xfrm>
            <a:off x="2408463" y="1618892"/>
            <a:ext cx="6165970" cy="3070071"/>
          </a:xfrm>
          <a:prstGeom prst="rect">
            <a:avLst/>
          </a:prstGeom>
          <a:solidFill>
            <a:schemeClr val="accent1">
              <a:lumMod val="75000"/>
            </a:schemeClr>
          </a:solidFill>
          <a:ln>
            <a:noFill/>
          </a:ln>
          <a:effectLst>
            <a:softEdge rad="127000"/>
          </a:effectLst>
        </p:spPr>
        <p:txBody>
          <a:bodyPr>
            <a:spAutoFit/>
          </a:bodyPr>
          <a:lstStyle/>
          <a:p>
            <a:pPr algn="ctr">
              <a:lnSpc>
                <a:spcPct val="150000"/>
              </a:lnSpc>
              <a:defRPr/>
            </a:pPr>
            <a:r>
              <a:rPr lang="es-ES" b="1">
                <a:cs typeface="Times New Roman" pitchFamily="18" charset="0"/>
              </a:rPr>
              <a:t>Observaciones</a:t>
            </a:r>
          </a:p>
          <a:p>
            <a:pPr algn="ctr">
              <a:lnSpc>
                <a:spcPct val="150000"/>
              </a:lnSpc>
              <a:defRPr/>
            </a:pPr>
            <a:endParaRPr lang="es-ES" b="1">
              <a:cs typeface="Times New Roman" pitchFamily="18" charset="0"/>
            </a:endParaRPr>
          </a:p>
          <a:p>
            <a:pPr algn="ctr">
              <a:defRPr/>
            </a:pPr>
            <a:r>
              <a:rPr lang="es-ES" sz="1600">
                <a:solidFill>
                  <a:srgbClr val="000000"/>
                </a:solidFill>
                <a:latin typeface="Times New Roman" pitchFamily="18" charset="0"/>
                <a:ea typeface="Calibri" pitchFamily="34" charset="0"/>
                <a:cs typeface="Times New Roman" pitchFamily="18" charset="0"/>
              </a:rPr>
              <a:t>10 fichas de observación directa, que tiene en cuenta el estado y uso del espacio y mobiliario urbano.</a:t>
            </a:r>
          </a:p>
          <a:p>
            <a:pPr algn="ctr">
              <a:defRPr/>
            </a:pPr>
            <a:endParaRPr lang="es-ES" sz="1600">
              <a:solidFill>
                <a:srgbClr val="000000"/>
              </a:solidFill>
              <a:latin typeface="Times New Roman" pitchFamily="18" charset="0"/>
              <a:ea typeface="Calibri" pitchFamily="34" charset="0"/>
              <a:cs typeface="Times New Roman" pitchFamily="18" charset="0"/>
            </a:endParaRPr>
          </a:p>
          <a:p>
            <a:pPr algn="ctr">
              <a:defRPr/>
            </a:pPr>
            <a:r>
              <a:rPr lang="es-ES" sz="1600">
                <a:solidFill>
                  <a:srgbClr val="000000"/>
                </a:solidFill>
                <a:latin typeface="Times New Roman" pitchFamily="18" charset="0"/>
                <a:ea typeface="Calibri" pitchFamily="34" charset="0"/>
                <a:cs typeface="Times New Roman" pitchFamily="18" charset="0"/>
              </a:rPr>
              <a:t>10 ficha de observación mixta, en la que se presta atención a los lugares de encuentro social y aspectos relacionales e infraestructura así como a los programas, proyectos y actividades presentes </a:t>
            </a:r>
            <a:endParaRPr lang="es-ES" sz="1600">
              <a:solidFill>
                <a:srgbClr val="000000"/>
              </a:solidFill>
              <a:latin typeface="Times New Roman" pitchFamily="18" charset="0"/>
              <a:cs typeface="Times New Roman" pitchFamily="18" charset="0"/>
            </a:endParaRPr>
          </a:p>
          <a:p>
            <a:pPr algn="ctr">
              <a:lnSpc>
                <a:spcPct val="150000"/>
              </a:lnSpc>
              <a:defRPr/>
            </a:pPr>
            <a:endParaRPr lang="es-ES" b="1">
              <a:cs typeface="Times New Roman" pitchFamily="18" charset="0"/>
            </a:endParaRPr>
          </a:p>
          <a:p>
            <a:pPr algn="ctr">
              <a:lnSpc>
                <a:spcPct val="150000"/>
              </a:lnSpc>
              <a:defRPr/>
            </a:pPr>
            <a:endParaRPr lang="es-ES" sz="1100">
              <a:latin typeface="Times New Roman" pitchFamily="18" charset="0"/>
              <a:cs typeface="Times New Roman" pitchFamily="18" charset="0"/>
            </a:endParaRPr>
          </a:p>
        </p:txBody>
      </p:sp>
      <p:sp>
        <p:nvSpPr>
          <p:cNvPr id="35" name="Rectángulo 34"/>
          <p:cNvSpPr/>
          <p:nvPr/>
        </p:nvSpPr>
        <p:spPr>
          <a:xfrm>
            <a:off x="2386674" y="1639644"/>
            <a:ext cx="6165970" cy="3639458"/>
          </a:xfrm>
          <a:prstGeom prst="rect">
            <a:avLst/>
          </a:prstGeom>
          <a:solidFill>
            <a:schemeClr val="accent1">
              <a:lumMod val="75000"/>
            </a:schemeClr>
          </a:solidFill>
          <a:ln>
            <a:noFill/>
          </a:ln>
          <a:effectLst>
            <a:softEdge rad="127000"/>
          </a:effectLst>
        </p:spPr>
        <p:txBody>
          <a:bodyPr>
            <a:spAutoFit/>
          </a:bodyPr>
          <a:lstStyle/>
          <a:p>
            <a:pPr algn="ctr">
              <a:lnSpc>
                <a:spcPct val="150000"/>
              </a:lnSpc>
              <a:defRPr/>
            </a:pPr>
            <a:r>
              <a:rPr lang="es-ES" b="1">
                <a:cs typeface="Times New Roman" pitchFamily="18" charset="0"/>
              </a:rPr>
              <a:t>Grupo de discusión</a:t>
            </a:r>
          </a:p>
          <a:p>
            <a:pPr algn="ctr">
              <a:lnSpc>
                <a:spcPct val="150000"/>
              </a:lnSpc>
              <a:defRPr/>
            </a:pPr>
            <a:endParaRPr lang="es-ES" b="1">
              <a:cs typeface="Times New Roman" pitchFamily="18" charset="0"/>
            </a:endParaRPr>
          </a:p>
          <a:p>
            <a:pPr algn="ctr">
              <a:defRPr/>
            </a:pPr>
            <a:r>
              <a:rPr lang="es-ES" sz="1600">
                <a:latin typeface="Calibri" pitchFamily="34" charset="0"/>
                <a:cs typeface="Times New Roman" pitchFamily="18" charset="0"/>
              </a:rPr>
              <a:t>Interesaban, las relaciones e interactuaciones entre los participantes, </a:t>
            </a:r>
          </a:p>
          <a:p>
            <a:pPr algn="ctr">
              <a:defRPr/>
            </a:pPr>
            <a:r>
              <a:rPr lang="es-ES" sz="1600">
                <a:latin typeface="Calibri" pitchFamily="34" charset="0"/>
                <a:cs typeface="Times New Roman" pitchFamily="18" charset="0"/>
              </a:rPr>
              <a:t>los discursos que los acompañan y las relaciones de estos discursos con el resto de datos recabados.</a:t>
            </a:r>
          </a:p>
          <a:p>
            <a:pPr algn="ctr">
              <a:defRPr/>
            </a:pPr>
            <a:endParaRPr lang="es-ES" sz="1600">
              <a:latin typeface="Calibri" pitchFamily="34" charset="0"/>
              <a:cs typeface="Times New Roman" pitchFamily="18" charset="0"/>
            </a:endParaRPr>
          </a:p>
          <a:p>
            <a:pPr algn="ctr">
              <a:defRPr/>
            </a:pPr>
            <a:r>
              <a:rPr lang="es-ES" sz="1600">
                <a:latin typeface="Calibri" pitchFamily="34" charset="0"/>
                <a:cs typeface="Times New Roman" pitchFamily="18" charset="0"/>
              </a:rPr>
              <a:t>          8 participantes</a:t>
            </a:r>
          </a:p>
          <a:p>
            <a:pPr algn="ctr">
              <a:defRPr/>
            </a:pPr>
            <a:r>
              <a:rPr lang="es-ES" sz="1600">
                <a:latin typeface="Calibri" pitchFamily="34" charset="0"/>
                <a:cs typeface="Times New Roman" pitchFamily="18" charset="0"/>
              </a:rPr>
              <a:t>          4 declinaciones a participar</a:t>
            </a:r>
          </a:p>
          <a:p>
            <a:pPr algn="ctr">
              <a:defRPr/>
            </a:pPr>
            <a:r>
              <a:rPr lang="es-ES" sz="1600">
                <a:latin typeface="Calibri" pitchFamily="34" charset="0"/>
                <a:cs typeface="Times New Roman" pitchFamily="18" charset="0"/>
              </a:rPr>
              <a:t>          1h 30min</a:t>
            </a:r>
          </a:p>
          <a:p>
            <a:pPr>
              <a:defRPr/>
            </a:pPr>
            <a:r>
              <a:rPr lang="es-ES" sz="1200">
                <a:latin typeface="Calibri" pitchFamily="34" charset="0"/>
                <a:cs typeface="Times New Roman" pitchFamily="18" charset="0"/>
              </a:rPr>
              <a:t>Temas:</a:t>
            </a:r>
          </a:p>
          <a:p>
            <a:pPr marL="628650" lvl="1" indent="-171450">
              <a:buFont typeface="Wingdings" pitchFamily="2" charset="2"/>
              <a:buChar char="§"/>
              <a:defRPr/>
            </a:pPr>
            <a:r>
              <a:rPr lang="es-ES" sz="1200">
                <a:latin typeface="Calibri" pitchFamily="34" charset="0"/>
              </a:rPr>
              <a:t>La dinámica social de Arrecife: Sus características, sus posibilidades.</a:t>
            </a:r>
          </a:p>
          <a:p>
            <a:pPr marL="628650" lvl="1" indent="-171450">
              <a:buFont typeface="Wingdings" pitchFamily="2" charset="2"/>
              <a:buChar char="§"/>
              <a:defRPr/>
            </a:pPr>
            <a:r>
              <a:rPr lang="es-ES" sz="1200">
                <a:latin typeface="Calibri" pitchFamily="34" charset="0"/>
              </a:rPr>
              <a:t>Políticas municipales de Participación Ciudadana en Arrecife: direcciones, expectativas.</a:t>
            </a:r>
          </a:p>
          <a:p>
            <a:pPr algn="ctr">
              <a:lnSpc>
                <a:spcPct val="150000"/>
              </a:lnSpc>
              <a:defRPr/>
            </a:pPr>
            <a:endParaRPr lang="es-ES" sz="1100">
              <a:latin typeface="Times New Roman" pitchFamily="18" charset="0"/>
              <a:cs typeface="Times New Roman" pitchFamily="18" charset="0"/>
            </a:endParaRPr>
          </a:p>
        </p:txBody>
      </p:sp>
      <p:sp>
        <p:nvSpPr>
          <p:cNvPr id="37" name="CuadroTexto 36"/>
          <p:cNvSpPr txBox="1"/>
          <p:nvPr/>
        </p:nvSpPr>
        <p:spPr>
          <a:xfrm>
            <a:off x="132163" y="5851302"/>
            <a:ext cx="338554" cy="824248"/>
          </a:xfrm>
          <a:prstGeom prst="rect">
            <a:avLst/>
          </a:prstGeom>
          <a:solidFill>
            <a:srgbClr val="FDFBED"/>
          </a:solidFill>
          <a:effectLst>
            <a:softEdge rad="31750"/>
          </a:effectLst>
        </p:spPr>
        <p:style>
          <a:lnRef idx="2">
            <a:schemeClr val="accent1"/>
          </a:lnRef>
          <a:fillRef idx="1">
            <a:schemeClr val="lt1"/>
          </a:fillRef>
          <a:effectRef idx="0">
            <a:schemeClr val="accent1"/>
          </a:effectRef>
          <a:fontRef idx="minor">
            <a:schemeClr val="dk1"/>
          </a:fontRef>
        </p:style>
        <p:txBody>
          <a:bodyPr vert="vert" anchor="ctr">
            <a:spAutoFit/>
          </a:bodyPr>
          <a:lstStyle/>
          <a:p>
            <a:pPr algn="ctr" fontAlgn="auto">
              <a:spcBef>
                <a:spcPts val="0"/>
              </a:spcBef>
              <a:spcAft>
                <a:spcPts val="0"/>
              </a:spcAft>
              <a:defRPr/>
            </a:pPr>
            <a:r>
              <a:rPr lang="es-ES" sz="1000" dirty="0">
                <a:solidFill>
                  <a:schemeClr val="tx1">
                    <a:lumMod val="50000"/>
                    <a:lumOff val="50000"/>
                  </a:schemeClr>
                </a:solidFill>
              </a:rPr>
              <a:t>Reflexión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1998</Words>
  <Application>Microsoft Office PowerPoint</Application>
  <PresentationFormat>Personalizado</PresentationFormat>
  <Paragraphs>528</Paragraphs>
  <Slides>18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0" baseType="lpstr">
      <vt:lpstr>Tema de Office</vt:lpstr>
      <vt:lpstr>Documento</vt:lpstr>
      <vt:lpstr>Diagnóstico Social y Comunitario de los barrios de Arrecife en relación con la Participación Ciudadana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SOCIAL Y COMUNITARIO DE LOS BARRIOS DE ARRECIFE  EN RELACION CON LA PARTICIPACIÓN CIUDADANA</dc:title>
  <dc:creator>Luna Alemán Benítez</dc:creator>
  <cp:lastModifiedBy>Tágora Estudios e Intervención Social </cp:lastModifiedBy>
  <cp:revision>90</cp:revision>
  <dcterms:created xsi:type="dcterms:W3CDTF">2016-07-17T13:06:57Z</dcterms:created>
  <dcterms:modified xsi:type="dcterms:W3CDTF">2016-09-21T15:35:07Z</dcterms:modified>
</cp:coreProperties>
</file>